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4" r:id="rId4"/>
    <p:sldId id="284" r:id="rId5"/>
    <p:sldId id="282" r:id="rId6"/>
    <p:sldId id="281" r:id="rId7"/>
    <p:sldId id="257" r:id="rId8"/>
    <p:sldId id="285" r:id="rId9"/>
    <p:sldId id="289" r:id="rId10"/>
    <p:sldId id="259" r:id="rId11"/>
    <p:sldId id="306" r:id="rId12"/>
    <p:sldId id="293" r:id="rId13"/>
    <p:sldId id="266" r:id="rId14"/>
    <p:sldId id="294" r:id="rId15"/>
    <p:sldId id="295" r:id="rId16"/>
    <p:sldId id="286" r:id="rId17"/>
    <p:sldId id="298" r:id="rId18"/>
    <p:sldId id="296" r:id="rId19"/>
    <p:sldId id="297" r:id="rId20"/>
    <p:sldId id="300" r:id="rId21"/>
    <p:sldId id="302" r:id="rId22"/>
    <p:sldId id="301" r:id="rId23"/>
    <p:sldId id="299" r:id="rId24"/>
    <p:sldId id="303" r:id="rId25"/>
    <p:sldId id="288" r:id="rId26"/>
    <p:sldId id="267" r:id="rId27"/>
    <p:sldId id="279" r:id="rId28"/>
    <p:sldId id="265" r:id="rId29"/>
    <p:sldId id="276" r:id="rId30"/>
    <p:sldId id="260" r:id="rId31"/>
    <p:sldId id="277" r:id="rId32"/>
    <p:sldId id="278" r:id="rId33"/>
    <p:sldId id="292" r:id="rId34"/>
    <p:sldId id="305" r:id="rId35"/>
    <p:sldId id="304" r:id="rId36"/>
    <p:sldId id="263" r:id="rId37"/>
    <p:sldId id="291" r:id="rId38"/>
    <p:sldId id="287" r:id="rId39"/>
    <p:sldId id="26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C9D6C-5EC4-444F-80B4-47B22FF7AF10}" v="1" dt="2022-09-14T04:21:5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4" autoAdjust="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E7EEB-EDE6-AE20-1191-F4DAB89B4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D94DF3-A780-4D08-22C2-E221D077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B0F91-915E-C0B5-E65F-F7BA3AB0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48247-AAEB-FA4F-C819-615F56E1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3AAE6-4D47-FC75-213A-5F463A1E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1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B8965-3B2B-13CD-FC4F-4C74ABA9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A9AE8-E22A-84FD-AC06-908479BC7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A7B98-73D7-070B-54A5-03283920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F1E4B-D0C7-15F2-BD01-C5107796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B260A-7567-7F71-92DE-0AB4FC09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7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1F0C23-A4B5-5B62-B881-D59E1FF50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DDC3F-1FAE-A9D4-B36F-15754D2E6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F3DAF-A9BA-0542-1C63-F32C5570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F1DC3-F7BE-AF14-EE15-E35FA2B6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63E10-59B9-C6D9-4194-DF61BE4A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1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76666-7C01-C0FC-DEAF-F6616D07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79629-E31F-4B1C-3086-D90090650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CAD13-1205-B252-9710-F6BA2AA8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B0DE8-E113-EC18-C73D-9D78608B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4D507-8550-DD39-93C0-13219A9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4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3552-D8EE-00FB-DA5C-51F5AFE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874CF4-6B9B-2402-351C-1F0E3BD4A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9319-C6DE-75B8-5AB5-99E91434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8C135-02F1-CD8D-F94A-0A2013A0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D6BB6-6E69-0148-75FE-3953ABD7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76F35-92AF-C8E7-143B-E98114EF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AAF86-E515-9BEF-24E1-552DBBDB8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8518EB-187C-D98A-FE82-731708271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67EACE-BDB6-42DA-5319-7608C39A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4E8D4-179B-F096-4B05-B53A030A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94CB6-E619-7E97-8F58-6E543489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5E791-96EF-B537-A0F1-261ECD3C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285A1-8093-BF28-BC32-1D3CE250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414EB-D17E-5F9F-4E66-27953A3A7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244C8D-5BC3-142D-01F6-23D7322B0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EF991-A741-DDC2-8742-55F901FEE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71329F-5EDB-F51A-9374-B5114FD6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946E7B-DDA0-C031-2BD9-04985DF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D87494-2F30-4DB3-2715-3A09E39E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71358-6173-6C44-7209-E6A99CD0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01D1CD-F46C-1A91-523E-E26CE5B5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1CD2E-61BF-04A0-411D-B7229D42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70FBE-C7FC-203B-95BB-560E9ADE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1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4DD734-E3B0-B7AD-310B-6D1960CD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B33EED-B15F-C244-25CD-53DC3DEB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C02080-2B9E-CFD1-3DA2-69E9E8F5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931B1-88A3-3355-136A-D74EA092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78E57-E80A-1915-5531-ED9F91116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5610D-8FE5-3234-2D6D-CEC71CF01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F3C1CF-2111-7B54-885A-77F9CEFC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37542-689C-E6AA-53BD-5C61B6C6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56127-B440-B90E-39E8-41184661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73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560EE-D8AE-5736-DBF1-39C7EB2F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92751-AF91-7BDE-F1DF-098DE01BE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0F8A7E-AFB0-5C72-8A38-F4C082985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568168-203B-CAE0-C122-940E4DE1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78160-7618-BCA7-D08E-4BD8E85E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7C72B-EEA6-4DF4-0951-0530D864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0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0E84D2-56CA-5477-2DF4-51E84E5C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2BA03-70E5-F26D-F754-D9A2AF90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D6B484-B5CA-4AB6-7E2B-141E998CD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E547-1A4F-4D67-A826-B6B81C01F7F3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7D39C-DB16-EB4D-0775-F0737DC7C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5C8FF-F596-2831-D709-5F9EC39DF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1D3F5-4031-43DA-81A3-7EADE155E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bm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39E03D-8241-AC75-9B73-9891B92437BB}"/>
              </a:ext>
            </a:extLst>
          </p:cNvPr>
          <p:cNvSpPr txBox="1"/>
          <p:nvPr/>
        </p:nvSpPr>
        <p:spPr>
          <a:xfrm>
            <a:off x="3303154" y="2237756"/>
            <a:ext cx="87006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피팅해조</a:t>
            </a:r>
            <a:endParaRPr lang="en-US" altLang="ko-KR" sz="3200" dirty="0">
              <a:effectLst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48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패션산업과 경합된 기계</a:t>
            </a:r>
            <a:r>
              <a:rPr lang="en-US" altLang="ko-KR" sz="48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IT</a:t>
            </a:r>
            <a:r>
              <a:rPr lang="ko-KR" altLang="en-US" sz="48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융합 오픈소스 프로젝트</a:t>
            </a:r>
            <a:endParaRPr lang="ko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90906-2C37-9E12-40E0-D525457006A8}"/>
              </a:ext>
            </a:extLst>
          </p:cNvPr>
          <p:cNvSpPr txBox="1"/>
          <p:nvPr/>
        </p:nvSpPr>
        <p:spPr>
          <a:xfrm>
            <a:off x="267855" y="277091"/>
            <a:ext cx="591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2022</a:t>
            </a:r>
            <a:r>
              <a:rPr lang="ko-KR" altLang="en-US" u="sng" dirty="0"/>
              <a:t>년 </a:t>
            </a:r>
            <a:r>
              <a:rPr lang="en-US" altLang="ko-KR" u="sng" dirty="0"/>
              <a:t>16</a:t>
            </a:r>
            <a:r>
              <a:rPr lang="ko-KR" altLang="en-US" u="sng" dirty="0"/>
              <a:t>회 공개소프트웨어 개발자대회 완료보고서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969FD-51DE-33B6-74E4-DF91B5E298F2}"/>
              </a:ext>
            </a:extLst>
          </p:cNvPr>
          <p:cNvSpPr txBox="1"/>
          <p:nvPr/>
        </p:nvSpPr>
        <p:spPr>
          <a:xfrm>
            <a:off x="5715000" y="5891192"/>
            <a:ext cx="6096000" cy="474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한국폴리텍대학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광명융합기술교육원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제품설계과</a:t>
            </a:r>
            <a:endParaRPr lang="ko-KR" altLang="en-US" sz="1800" b="1" i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7890" name="Picture 2" descr="오픈 소스란?">
            <a:extLst>
              <a:ext uri="{FF2B5EF4-FFF2-40B4-BE49-F238E27FC236}">
                <a16:creationId xmlns:a16="http://schemas.microsoft.com/office/drawing/2014/main" id="{299E536B-9DA6-DFD2-16C3-E01CC8849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259777"/>
            <a:ext cx="2362200" cy="204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50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2">
            <a:extLst>
              <a:ext uri="{FF2B5EF4-FFF2-40B4-BE49-F238E27FC236}">
                <a16:creationId xmlns:a16="http://schemas.microsoft.com/office/drawing/2014/main" id="{982ADDC5-482F-EA20-CB9D-EF27C160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25" y="1429030"/>
            <a:ext cx="2295959" cy="26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4">
            <a:extLst>
              <a:ext uri="{FF2B5EF4-FFF2-40B4-BE49-F238E27FC236}">
                <a16:creationId xmlns:a16="http://schemas.microsoft.com/office/drawing/2014/main" id="{177CF07D-711B-69DD-A782-E641D5DED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270" y="4249382"/>
            <a:ext cx="3108391" cy="231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5E7C08-FE64-5FA6-6958-10DF637CD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03" y="1429030"/>
            <a:ext cx="4025519" cy="26701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16559-8EC3-1905-7500-3119454951B6}"/>
              </a:ext>
            </a:extLst>
          </p:cNvPr>
          <p:cNvSpPr txBox="1"/>
          <p:nvPr/>
        </p:nvSpPr>
        <p:spPr>
          <a:xfrm>
            <a:off x="443345" y="492979"/>
            <a:ext cx="6890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패션 로봇 시장</a:t>
            </a:r>
            <a:endParaRPr lang="ko-KR" altLang="en-US" sz="3600" dirty="0"/>
          </a:p>
        </p:txBody>
      </p:sp>
      <p:pic>
        <p:nvPicPr>
          <p:cNvPr id="17410" name="Picture 2" descr="FitBot Shape-Shifting Mannequins: These are the Droids that You Look Like">
            <a:extLst>
              <a:ext uri="{FF2B5EF4-FFF2-40B4-BE49-F238E27FC236}">
                <a16:creationId xmlns:a16="http://schemas.microsoft.com/office/drawing/2014/main" id="{4F1B2715-D66A-4075-C329-BDBBBF3A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9" y="4249383"/>
            <a:ext cx="3108391" cy="23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shion robot tries on clothes for you from Wired | British Vogue | British  Vogue">
            <a:extLst>
              <a:ext uri="{FF2B5EF4-FFF2-40B4-BE49-F238E27FC236}">
                <a16:creationId xmlns:a16="http://schemas.microsoft.com/office/drawing/2014/main" id="{EF144C52-5B2D-1C81-16F6-B2457495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4" y="1429029"/>
            <a:ext cx="3448246" cy="51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5CECD-C574-2DCD-8AF4-72A2EEEE3F20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개발목표</a:t>
            </a:r>
          </a:p>
        </p:txBody>
      </p:sp>
    </p:spTree>
    <p:extLst>
      <p:ext uri="{BB962C8B-B14F-4D97-AF65-F5344CB8AC3E}">
        <p14:creationId xmlns:p14="http://schemas.microsoft.com/office/powerpoint/2010/main" val="192055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D0199-3374-BDEF-43C2-AE40E7595ED1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5610" marR="0" indent="-435610" algn="ctr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b="1" kern="1200" spc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</a:t>
            </a:r>
            <a:r>
              <a:rPr lang="ko-KR" altLang="en-US" sz="7200" b="1" kern="1200" spc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개발환경 및 개발언어</a:t>
            </a:r>
            <a:endParaRPr lang="en-US" altLang="ko-KR" sz="7200" b="1" kern="1200" spc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790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A5D543-E6F6-F381-1B8C-9253C4368BEC}"/>
              </a:ext>
            </a:extLst>
          </p:cNvPr>
          <p:cNvSpPr txBox="1"/>
          <p:nvPr/>
        </p:nvSpPr>
        <p:spPr>
          <a:xfrm>
            <a:off x="438150" y="1314450"/>
            <a:ext cx="11068050" cy="724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스마트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피팅로봇은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다양한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스팩트럼의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인체치수가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입력되면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H/W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적으로 해당 치수에 맞는 마네킹을 구현합니다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이를 위하여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Flex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 인체 모형을 출력할 수 있는 기구물을 설계</a:t>
            </a: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합니다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9BB36-B96E-C7AC-BE08-1FF289684F38}"/>
              </a:ext>
            </a:extLst>
          </p:cNvPr>
          <p:cNvSpPr txBox="1"/>
          <p:nvPr/>
        </p:nvSpPr>
        <p:spPr>
          <a:xfrm>
            <a:off x="438150" y="3722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모델링 설계</a:t>
            </a:r>
            <a:endParaRPr lang="ko-KR" altLang="en-US" sz="3600" dirty="0"/>
          </a:p>
        </p:txBody>
      </p:sp>
      <p:pic>
        <p:nvPicPr>
          <p:cNvPr id="6" name="Picture 4" descr="동영상으로 배우는 Siemens NX 1899 3D모델링, Part 2 - 인프런 | 강의">
            <a:extLst>
              <a:ext uri="{FF2B5EF4-FFF2-40B4-BE49-F238E27FC236}">
                <a16:creationId xmlns:a16="http://schemas.microsoft.com/office/drawing/2014/main" id="{874EDAA2-719C-F170-4A4F-2590F96D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429000"/>
            <a:ext cx="3124200" cy="13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L 뷰어">
            <a:extLst>
              <a:ext uri="{FF2B5EF4-FFF2-40B4-BE49-F238E27FC236}">
                <a16:creationId xmlns:a16="http://schemas.microsoft.com/office/drawing/2014/main" id="{7AE17C4C-F48A-20BA-37FE-0D65FCF0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98" y="2759371"/>
            <a:ext cx="52903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F4DB4-288E-3F15-1390-254623F58BB2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개발언어</a:t>
            </a:r>
          </a:p>
        </p:txBody>
      </p:sp>
    </p:spTree>
    <p:extLst>
      <p:ext uri="{BB962C8B-B14F-4D97-AF65-F5344CB8AC3E}">
        <p14:creationId xmlns:p14="http://schemas.microsoft.com/office/powerpoint/2010/main" val="63876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747C54-5466-C79E-93A8-3D74114784D1}"/>
              </a:ext>
            </a:extLst>
          </p:cNvPr>
          <p:cNvSpPr txBox="1"/>
          <p:nvPr/>
        </p:nvSpPr>
        <p:spPr>
          <a:xfrm>
            <a:off x="438150" y="3722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3D </a:t>
            </a:r>
            <a:r>
              <a:rPr lang="ko-KR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프린팅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84287-8903-2E64-6793-7CAB7E45929B}"/>
              </a:ext>
            </a:extLst>
          </p:cNvPr>
          <p:cNvSpPr txBox="1"/>
          <p:nvPr/>
        </p:nvSpPr>
        <p:spPr>
          <a:xfrm>
            <a:off x="438149" y="1238267"/>
            <a:ext cx="1096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피팅로봇은</a:t>
            </a:r>
            <a:r>
              <a:rPr lang="ko-KR" altLang="en-US" sz="2000" dirty="0"/>
              <a:t> </a:t>
            </a:r>
            <a:r>
              <a:rPr lang="en-US" altLang="ko-KR" sz="2000" dirty="0"/>
              <a:t>NX</a:t>
            </a:r>
            <a:r>
              <a:rPr lang="ko-KR" altLang="en-US" sz="2000" dirty="0"/>
              <a:t> 모델로 설계된 모든 </a:t>
            </a:r>
            <a:r>
              <a:rPr lang="en-US" altLang="ko-KR" sz="2000" dirty="0"/>
              <a:t>STL </a:t>
            </a:r>
            <a:r>
              <a:rPr lang="ko-KR" altLang="en-US" sz="2000" dirty="0"/>
              <a:t>파일은 공개되어 있습니다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7" name="Picture 4" descr="Sindoh">
            <a:extLst>
              <a:ext uri="{FF2B5EF4-FFF2-40B4-BE49-F238E27FC236}">
                <a16:creationId xmlns:a16="http://schemas.microsoft.com/office/drawing/2014/main" id="{CD6A874A-4428-BC40-CAD3-5989EA81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2150746"/>
            <a:ext cx="33432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GitHub 무료로 다운 받기 - 2022년 최신 버전">
            <a:extLst>
              <a:ext uri="{FF2B5EF4-FFF2-40B4-BE49-F238E27FC236}">
                <a16:creationId xmlns:a16="http://schemas.microsoft.com/office/drawing/2014/main" id="{3D444315-9B2A-F4D5-1CE5-7750BF29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2150746"/>
            <a:ext cx="2155805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62CF4-41E1-78CB-8DF4-AE431E8F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3742075"/>
            <a:ext cx="2336213" cy="2105025"/>
          </a:xfrm>
          <a:prstGeom prst="rect">
            <a:avLst/>
          </a:prstGeom>
        </p:spPr>
      </p:pic>
      <p:pic>
        <p:nvPicPr>
          <p:cNvPr id="21508" name="Picture 4" descr="STL 파일이란? Windows 10에서 STL 파일을 보는 방법은 무엇입니까?">
            <a:extLst>
              <a:ext uri="{FF2B5EF4-FFF2-40B4-BE49-F238E27FC236}">
                <a16:creationId xmlns:a16="http://schemas.microsoft.com/office/drawing/2014/main" id="{697F00F6-5435-8520-7418-54CEC4ED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1" y="3156288"/>
            <a:ext cx="1171574" cy="117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EB64C88-9F43-2FDF-9C98-2EDCFEF53195}"/>
              </a:ext>
            </a:extLst>
          </p:cNvPr>
          <p:cNvCxnSpPr>
            <a:stCxn id="21508" idx="0"/>
            <a:endCxn id="21506" idx="1"/>
          </p:cNvCxnSpPr>
          <p:nvPr/>
        </p:nvCxnSpPr>
        <p:spPr>
          <a:xfrm rot="5400000" flipH="1" flipV="1">
            <a:off x="1836807" y="2097497"/>
            <a:ext cx="398323" cy="1719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F8DD361-8264-C80E-6A65-258AB23C9FB6}"/>
              </a:ext>
            </a:extLst>
          </p:cNvPr>
          <p:cNvCxnSpPr>
            <a:stCxn id="21508" idx="2"/>
            <a:endCxn id="9" idx="1"/>
          </p:cNvCxnSpPr>
          <p:nvPr/>
        </p:nvCxnSpPr>
        <p:spPr>
          <a:xfrm rot="16200000" flipH="1">
            <a:off x="1802605" y="3701594"/>
            <a:ext cx="466726" cy="1719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6BF69BE-7F47-27F3-8B55-0E7F4C824D37}"/>
              </a:ext>
            </a:extLst>
          </p:cNvPr>
          <p:cNvSpPr/>
          <p:nvPr/>
        </p:nvSpPr>
        <p:spPr>
          <a:xfrm rot="5400000">
            <a:off x="5423176" y="3637663"/>
            <a:ext cx="1884218" cy="53916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52C00-E139-6723-9F9E-9708DB15ABC5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307F6-EA6D-7ED2-1928-F271940B2754}"/>
              </a:ext>
            </a:extLst>
          </p:cNvPr>
          <p:cNvSpPr txBox="1"/>
          <p:nvPr/>
        </p:nvSpPr>
        <p:spPr>
          <a:xfrm>
            <a:off x="5865091" y="54940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프린터로 출력할 수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STL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파일을 같이 오픈소스로 공개되어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프린터를 가지고 있으면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똑 같은 제품을 출력할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34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C82E3-95C5-63DB-09CA-62AC23B00F13}"/>
              </a:ext>
            </a:extLst>
          </p:cNvPr>
          <p:cNvSpPr txBox="1"/>
          <p:nvPr/>
        </p:nvSpPr>
        <p:spPr>
          <a:xfrm>
            <a:off x="438150" y="3722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아두이노</a:t>
            </a:r>
            <a:endParaRPr lang="ko-KR" altLang="en-US" sz="3600" dirty="0"/>
          </a:p>
        </p:txBody>
      </p:sp>
      <p:pic>
        <p:nvPicPr>
          <p:cNvPr id="3" name="Picture 4" descr="아두이노 - 위키백과, 우리 모두의 백과사전">
            <a:extLst>
              <a:ext uri="{FF2B5EF4-FFF2-40B4-BE49-F238E27FC236}">
                <a16:creationId xmlns:a16="http://schemas.microsoft.com/office/drawing/2014/main" id="{09096D03-1B66-87D5-33BE-5A0447F5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" y="2468479"/>
            <a:ext cx="1716538" cy="11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52892-54B7-B6AC-2B97-1870DC50C32E}"/>
              </a:ext>
            </a:extLst>
          </p:cNvPr>
          <p:cNvSpPr txBox="1"/>
          <p:nvPr/>
        </p:nvSpPr>
        <p:spPr>
          <a:xfrm>
            <a:off x="438149" y="1238267"/>
            <a:ext cx="1096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3D</a:t>
            </a:r>
            <a:r>
              <a:rPr lang="ko-KR" altLang="en-US" sz="2000" dirty="0"/>
              <a:t>출력물의 동작을 제어하기 위한 전기전자 장치로 오픈소인 </a:t>
            </a:r>
            <a:r>
              <a:rPr lang="en-US" altLang="ko-KR" sz="2000" dirty="0"/>
              <a:t>Arduino</a:t>
            </a:r>
            <a:r>
              <a:rPr lang="ko-KR" altLang="en-US" sz="2000" dirty="0"/>
              <a:t>를 함께 응용합니다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3D8D4-EC4C-55E2-7035-0432B67FE1CF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개발언어</a:t>
            </a:r>
          </a:p>
        </p:txBody>
      </p:sp>
      <p:pic>
        <p:nvPicPr>
          <p:cNvPr id="23554" name="Picture 2" descr="C++ - 위키백과, 우리 모두의 백과사전">
            <a:extLst>
              <a:ext uri="{FF2B5EF4-FFF2-40B4-BE49-F238E27FC236}">
                <a16:creationId xmlns:a16="http://schemas.microsoft.com/office/drawing/2014/main" id="{C2ED0E01-F5D5-534B-BF06-3A41C0FD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5" y="4218442"/>
            <a:ext cx="1636587" cy="18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무료로 다운 받기 - 2022년 최신 버전">
            <a:extLst>
              <a:ext uri="{FF2B5EF4-FFF2-40B4-BE49-F238E27FC236}">
                <a16:creationId xmlns:a16="http://schemas.microsoft.com/office/drawing/2014/main" id="{EA74C31F-FAAC-97A8-37E1-686D0D90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429000"/>
            <a:ext cx="2155805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373D188-7866-40DB-A8A4-D43919B94297}"/>
              </a:ext>
            </a:extLst>
          </p:cNvPr>
          <p:cNvCxnSpPr>
            <a:stCxn id="3" idx="3"/>
            <a:endCxn id="7" idx="0"/>
          </p:cNvCxnSpPr>
          <p:nvPr/>
        </p:nvCxnSpPr>
        <p:spPr>
          <a:xfrm>
            <a:off x="2390197" y="3052102"/>
            <a:ext cx="1992881" cy="3768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D60B9FF-C9C9-34CE-D98E-907DCE31EF48}"/>
              </a:ext>
            </a:extLst>
          </p:cNvPr>
          <p:cNvCxnSpPr>
            <a:stCxn id="23554" idx="3"/>
            <a:endCxn id="7" idx="2"/>
          </p:cNvCxnSpPr>
          <p:nvPr/>
        </p:nvCxnSpPr>
        <p:spPr>
          <a:xfrm flipV="1">
            <a:off x="2353562" y="4643437"/>
            <a:ext cx="2029516" cy="494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">
            <a:extLst>
              <a:ext uri="{FF2B5EF4-FFF2-40B4-BE49-F238E27FC236}">
                <a16:creationId xmlns:a16="http://schemas.microsoft.com/office/drawing/2014/main" id="{16436AD9-EF66-4E8B-8F11-7630EBC77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6428" y="2587775"/>
            <a:ext cx="6404663" cy="32613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9414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C82E3-95C5-63DB-09CA-62AC23B00F13}"/>
              </a:ext>
            </a:extLst>
          </p:cNvPr>
          <p:cNvSpPr txBox="1"/>
          <p:nvPr/>
        </p:nvSpPr>
        <p:spPr>
          <a:xfrm>
            <a:off x="438150" y="3722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인터페이스 및 </a:t>
            </a:r>
            <a:r>
              <a:rPr lang="en-US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52892-54B7-B6AC-2B97-1870DC50C32E}"/>
              </a:ext>
            </a:extLst>
          </p:cNvPr>
          <p:cNvSpPr txBox="1"/>
          <p:nvPr/>
        </p:nvSpPr>
        <p:spPr>
          <a:xfrm>
            <a:off x="438149" y="1238267"/>
            <a:ext cx="1096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장치와의 인터페이스를 위하여 안드로이드 어플 </a:t>
            </a:r>
            <a:r>
              <a:rPr lang="en-US" altLang="ko-KR" sz="2000" dirty="0"/>
              <a:t>App</a:t>
            </a:r>
            <a:r>
              <a:rPr lang="ko-KR" altLang="en-US" sz="2000" dirty="0"/>
              <a:t>을 같이 개발합니다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오픈소스로 누구나 쉽게 응용하여 설계를 수정할 수 있도록 </a:t>
            </a:r>
            <a:r>
              <a:rPr lang="ko-KR" altLang="en-US" sz="2000" dirty="0" err="1"/>
              <a:t>앱인벤터를</a:t>
            </a:r>
            <a:r>
              <a:rPr lang="ko-KR" altLang="en-US" sz="2000" dirty="0"/>
              <a:t> 활용합니다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Picture 2" descr="앱인벤터 - 나무위키">
            <a:extLst>
              <a:ext uri="{FF2B5EF4-FFF2-40B4-BE49-F238E27FC236}">
                <a16:creationId xmlns:a16="http://schemas.microsoft.com/office/drawing/2014/main" id="{900C6BDA-9BC0-1A5E-2162-E8F86B81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32" y="3074820"/>
            <a:ext cx="2910342" cy="11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4729F-4C7F-D56E-1CC2-A9EC4A84078E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개발언어</a:t>
            </a:r>
          </a:p>
        </p:txBody>
      </p:sp>
      <p:pic>
        <p:nvPicPr>
          <p:cNvPr id="7" name="Picture 2" descr="GitHub 무료로 다운 받기 - 2022년 최신 버전">
            <a:extLst>
              <a:ext uri="{FF2B5EF4-FFF2-40B4-BE49-F238E27FC236}">
                <a16:creationId xmlns:a16="http://schemas.microsoft.com/office/drawing/2014/main" id="{D2BE91B6-56E2-1B32-E5E8-752852BE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042360"/>
            <a:ext cx="2155805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E9140E-340A-4A91-F894-C14760E22BD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946380" y="3636043"/>
            <a:ext cx="908052" cy="1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안드로이드(운영체제) - 나무위키">
            <a:extLst>
              <a:ext uri="{FF2B5EF4-FFF2-40B4-BE49-F238E27FC236}">
                <a16:creationId xmlns:a16="http://schemas.microsoft.com/office/drawing/2014/main" id="{6F2FB8AE-21E2-5612-2CC5-3A51CCD1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3369343"/>
            <a:ext cx="3429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0C309B-8694-5EB1-BA7E-51CEC5B977A4}"/>
              </a:ext>
            </a:extLst>
          </p:cNvPr>
          <p:cNvCxnSpPr>
            <a:cxnSpLocks/>
            <a:stCxn id="4" idx="3"/>
            <a:endCxn id="22530" idx="1"/>
          </p:cNvCxnSpPr>
          <p:nvPr/>
        </p:nvCxnSpPr>
        <p:spPr>
          <a:xfrm>
            <a:off x="6764774" y="3636043"/>
            <a:ext cx="130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6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CA5B1-20A3-C6D6-09D5-5F206B1FB7C0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altLang="ko-KR" sz="7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3. </a:t>
            </a:r>
            <a:r>
              <a:rPr lang="ko-KR" altLang="en-US" sz="7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시스템 구성 및 아키텍처</a:t>
            </a:r>
            <a:endParaRPr lang="en-US" altLang="ko-KR" sz="7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91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D2C00-E8DC-F49E-DE1F-1EA50FEC698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스탭모터</a:t>
            </a: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및 드라이버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B5972-9632-084D-E3A4-72112A451E2D}"/>
              </a:ext>
            </a:extLst>
          </p:cNvPr>
          <p:cNvSpPr txBox="1"/>
          <p:nvPr/>
        </p:nvSpPr>
        <p:spPr>
          <a:xfrm>
            <a:off x="453735" y="1419225"/>
            <a:ext cx="1120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로봇의 동력</a:t>
            </a:r>
            <a:r>
              <a:rPr lang="ko-KR" altLang="en-US" sz="2000" dirty="0"/>
              <a:t>을 구현하기 위하여 범용적인 스텝모터와 드라이버를 사용합니다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스텝 모터의 구동을 위한 소스 코드도 같이 제공합니다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9999C-9A54-52C4-B022-9833D4AFFDC6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09FF4-80B3-156B-FAAC-6652CA42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469412"/>
            <a:ext cx="3752850" cy="3533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ACB81B-9DAF-B1B9-D7AD-67A8D930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2712299"/>
            <a:ext cx="3057525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F7C90-3D1D-9811-D4C5-B7431F3696E2}"/>
              </a:ext>
            </a:extLst>
          </p:cNvPr>
          <p:cNvSpPr txBox="1"/>
          <p:nvPr/>
        </p:nvSpPr>
        <p:spPr>
          <a:xfrm>
            <a:off x="6581775" y="5818521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UN2003 </a:t>
            </a:r>
            <a:r>
              <a:rPr lang="ko-KR" altLang="en-US" dirty="0"/>
              <a:t>드라이버</a:t>
            </a:r>
          </a:p>
        </p:txBody>
      </p:sp>
    </p:spTree>
    <p:extLst>
      <p:ext uri="{BB962C8B-B14F-4D97-AF65-F5344CB8AC3E}">
        <p14:creationId xmlns:p14="http://schemas.microsoft.com/office/powerpoint/2010/main" val="167788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CA5B1-20A3-C6D6-09D5-5F206B1FB7C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리니어 기어설계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13">
            <a:extLst>
              <a:ext uri="{FF2B5EF4-FFF2-40B4-BE49-F238E27FC236}">
                <a16:creationId xmlns:a16="http://schemas.microsoft.com/office/drawing/2014/main" id="{E773246C-3C2F-39AF-27BC-28F56AB1A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3" y="2138957"/>
            <a:ext cx="2250278" cy="235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F2A73-5CB5-4E48-FA30-43E00867A58B}"/>
              </a:ext>
            </a:extLst>
          </p:cNvPr>
          <p:cNvSpPr txBox="1"/>
          <p:nvPr/>
        </p:nvSpPr>
        <p:spPr>
          <a:xfrm>
            <a:off x="453734" y="1483473"/>
            <a:ext cx="996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제품을 동작 시키기 위해서는 모터의 동력을 전달할 수 있는 기어 구조를 설계합니다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2D06C-7D05-2B87-87D2-68917EB83716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F1106-5CF5-47D5-8B1D-5990F459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97" y="2126093"/>
            <a:ext cx="5622053" cy="2368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9B633A-65AF-4BF4-9D8F-897F91EF1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51" y="2138956"/>
            <a:ext cx="2589729" cy="2355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AA4B9C-DDC5-4836-908E-B7FA7F50C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20" t="1851" r="25811" b="-1851"/>
          <a:stretch/>
        </p:blipFill>
        <p:spPr>
          <a:xfrm rot="16200000">
            <a:off x="5459499" y="2204630"/>
            <a:ext cx="2148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4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_x394050600">
            <a:extLst>
              <a:ext uri="{FF2B5EF4-FFF2-40B4-BE49-F238E27FC236}">
                <a16:creationId xmlns:a16="http://schemas.microsoft.com/office/drawing/2014/main" id="{18865E6A-09A2-5EDF-B3CC-13759247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4" y="2709883"/>
            <a:ext cx="4248150" cy="34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3F91F-4FEF-9654-905D-3B3A817CA9CB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구조물 거치대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BD6B3-56BD-30A8-E5F3-6F8DAD4C35D8}"/>
              </a:ext>
            </a:extLst>
          </p:cNvPr>
          <p:cNvSpPr txBox="1"/>
          <p:nvPr/>
        </p:nvSpPr>
        <p:spPr>
          <a:xfrm>
            <a:off x="453734" y="1483473"/>
            <a:ext cx="996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스텝모터와 드라이버</a:t>
            </a:r>
            <a:r>
              <a:rPr lang="en-US" altLang="ko-KR" sz="2000" dirty="0"/>
              <a:t>, </a:t>
            </a:r>
            <a:r>
              <a:rPr lang="ko-KR" altLang="en-US" sz="2000" dirty="0"/>
              <a:t>기어를 고정할 수 있는 구조물을 모델링합니다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E02383-9B8A-7184-45D5-95733A75E659}"/>
              </a:ext>
            </a:extLst>
          </p:cNvPr>
          <p:cNvSpPr/>
          <p:nvPr/>
        </p:nvSpPr>
        <p:spPr>
          <a:xfrm>
            <a:off x="1746539" y="4585106"/>
            <a:ext cx="538162" cy="5048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44BD-C3A4-6E6A-B7CD-2336F0ECB63F}"/>
              </a:ext>
            </a:extLst>
          </p:cNvPr>
          <p:cNvSpPr txBox="1"/>
          <p:nvPr/>
        </p:nvSpPr>
        <p:spPr>
          <a:xfrm>
            <a:off x="2337087" y="2200165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모터고정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9A9FD2F-DEB1-869D-4E2C-431E2D348E7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27637" y="2569497"/>
            <a:ext cx="32147" cy="11063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245ECF-BD53-B6F2-ADF3-CD04CD4578AF}"/>
              </a:ext>
            </a:extLst>
          </p:cNvPr>
          <p:cNvSpPr txBox="1"/>
          <p:nvPr/>
        </p:nvSpPr>
        <p:spPr>
          <a:xfrm>
            <a:off x="2369234" y="625647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동작센서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BB627FA-DB7D-F73F-9A02-69A281744C14}"/>
              </a:ext>
            </a:extLst>
          </p:cNvPr>
          <p:cNvSpPr/>
          <p:nvPr/>
        </p:nvSpPr>
        <p:spPr>
          <a:xfrm>
            <a:off x="2456150" y="3675812"/>
            <a:ext cx="1290638" cy="5048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A8EFCF-B5DA-6A20-750C-036D2C6129B0}"/>
              </a:ext>
            </a:extLst>
          </p:cNvPr>
          <p:cNvSpPr/>
          <p:nvPr/>
        </p:nvSpPr>
        <p:spPr>
          <a:xfrm>
            <a:off x="3894424" y="4350055"/>
            <a:ext cx="528638" cy="5048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457DFF-049E-FCF0-0E4B-F4D3E42B50BF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V="1">
            <a:off x="2959784" y="4854880"/>
            <a:ext cx="1198959" cy="14015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4D1227-EF84-6175-47D1-1CA43A531CE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022763" y="5089931"/>
            <a:ext cx="937021" cy="1166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798BD6-5EDC-A13C-2E58-673C8E9026EC}"/>
              </a:ext>
            </a:extLst>
          </p:cNvPr>
          <p:cNvSpPr/>
          <p:nvPr/>
        </p:nvSpPr>
        <p:spPr>
          <a:xfrm rot="21000628">
            <a:off x="641444" y="4242599"/>
            <a:ext cx="4572386" cy="2149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5F5A86-9077-8757-931D-6339C43CA4F9}"/>
              </a:ext>
            </a:extLst>
          </p:cNvPr>
          <p:cNvSpPr txBox="1"/>
          <p:nvPr/>
        </p:nvSpPr>
        <p:spPr>
          <a:xfrm>
            <a:off x="5494626" y="3743558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기어봉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CC099-618C-CF04-9ACF-C16DFFE9FA79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98A5A3-DED4-424D-AA18-EF1267A4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68" y="2709883"/>
            <a:ext cx="4899584" cy="34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7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D0199-3374-BDEF-43C2-AE40E7595ED1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35610" marR="0" indent="-435610" algn="ctr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b="1" kern="1200" spc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</a:t>
            </a:r>
            <a:r>
              <a:rPr lang="ko-KR" altLang="en-US" sz="7200" b="1" kern="1200" spc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개발배경 및 목표</a:t>
            </a:r>
            <a:endParaRPr lang="en-US" altLang="ko-KR" sz="7200" b="1" kern="1200" spc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71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2D8A0-2CE1-E547-0B2D-639C40F83F0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아두이노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7650" name="Picture 2" descr="아두이노 소개">
            <a:extLst>
              <a:ext uri="{FF2B5EF4-FFF2-40B4-BE49-F238E27FC236}">
                <a16:creationId xmlns:a16="http://schemas.microsoft.com/office/drawing/2014/main" id="{968330D9-E236-FB9E-ACDB-2121436B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443162"/>
            <a:ext cx="4394473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4180-C480-EC51-4F09-133142F71616}"/>
              </a:ext>
            </a:extLst>
          </p:cNvPr>
          <p:cNvSpPr txBox="1"/>
          <p:nvPr/>
        </p:nvSpPr>
        <p:spPr>
          <a:xfrm>
            <a:off x="453734" y="1483473"/>
            <a:ext cx="996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누구나 손쉽게 사용할 수 있는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우노</a:t>
            </a:r>
            <a:r>
              <a:rPr lang="ko-KR" altLang="en-US" sz="2000" dirty="0"/>
              <a:t> 보드를 이용합니다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EF33B-03DA-3AC9-5287-0AA8BD6E6ED8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936EA7-D944-E42B-6467-D1934CA2D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0" y="2443162"/>
            <a:ext cx="6450842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2D8A0-2CE1-E547-0B2D-639C40F83F0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I2C</a:t>
            </a:r>
            <a:r>
              <a:rPr lang="ko-KR" altLang="en-US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멀티 </a:t>
            </a:r>
            <a:r>
              <a:rPr lang="ko-KR" altLang="en-US" sz="36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아두이노</a:t>
            </a: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제어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7650" name="Picture 2" descr="아두이노 소개">
            <a:extLst>
              <a:ext uri="{FF2B5EF4-FFF2-40B4-BE49-F238E27FC236}">
                <a16:creationId xmlns:a16="http://schemas.microsoft.com/office/drawing/2014/main" id="{968330D9-E236-FB9E-ACDB-2121436B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538538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4180-C480-EC51-4F09-133142F71616}"/>
              </a:ext>
            </a:extLst>
          </p:cNvPr>
          <p:cNvSpPr txBox="1"/>
          <p:nvPr/>
        </p:nvSpPr>
        <p:spPr>
          <a:xfrm>
            <a:off x="453734" y="1483473"/>
            <a:ext cx="996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I2C </a:t>
            </a:r>
            <a:r>
              <a:rPr lang="ko-KR" altLang="en-US" sz="2000" dirty="0"/>
              <a:t>기능을 이용하여 모듈별로 분리되어 있는 </a:t>
            </a:r>
            <a:r>
              <a:rPr lang="ko-KR" altLang="en-US" sz="2000" dirty="0" err="1"/>
              <a:t>아두이노를</a:t>
            </a:r>
            <a:r>
              <a:rPr lang="ko-KR" altLang="en-US" sz="2000" dirty="0"/>
              <a:t> </a:t>
            </a:r>
            <a:r>
              <a:rPr lang="ko-KR" altLang="en-US" sz="2000" b="1" dirty="0"/>
              <a:t>중앙제어</a:t>
            </a:r>
            <a:r>
              <a:rPr lang="ko-KR" altLang="en-US" sz="2000" dirty="0"/>
              <a:t> 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EF33B-03DA-3AC9-5287-0AA8BD6E6ED8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1250498-4AE3-88C0-7A27-FC6382BE60DF}"/>
              </a:ext>
            </a:extLst>
          </p:cNvPr>
          <p:cNvCxnSpPr/>
          <p:nvPr/>
        </p:nvCxnSpPr>
        <p:spPr>
          <a:xfrm>
            <a:off x="2333625" y="3964782"/>
            <a:ext cx="8667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아두이노 소개">
            <a:extLst>
              <a:ext uri="{FF2B5EF4-FFF2-40B4-BE49-F238E27FC236}">
                <a16:creationId xmlns:a16="http://schemas.microsoft.com/office/drawing/2014/main" id="{B9195827-7D70-B849-B76D-9349FA11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05" y="2586102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아두이노 소개">
            <a:extLst>
              <a:ext uri="{FF2B5EF4-FFF2-40B4-BE49-F238E27FC236}">
                <a16:creationId xmlns:a16="http://schemas.microsoft.com/office/drawing/2014/main" id="{5672FB37-BCC8-A9BA-3993-472ADD8C1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53" y="4391026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아두이노 소개">
            <a:extLst>
              <a:ext uri="{FF2B5EF4-FFF2-40B4-BE49-F238E27FC236}">
                <a16:creationId xmlns:a16="http://schemas.microsoft.com/office/drawing/2014/main" id="{B509F640-840F-B2C5-7CD9-BB6D12ED6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57" y="2670122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아두이노 소개">
            <a:extLst>
              <a:ext uri="{FF2B5EF4-FFF2-40B4-BE49-F238E27FC236}">
                <a16:creationId xmlns:a16="http://schemas.microsoft.com/office/drawing/2014/main" id="{4BD1F407-E6E7-170F-AE22-F939E640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71" y="4427903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아두이노 소개">
            <a:extLst>
              <a:ext uri="{FF2B5EF4-FFF2-40B4-BE49-F238E27FC236}">
                <a16:creationId xmlns:a16="http://schemas.microsoft.com/office/drawing/2014/main" id="{0E428FE2-BE1C-7CF9-CEE7-1A77A1DB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75" y="2686050"/>
            <a:ext cx="1135081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FD040B9-E1B6-F9D4-0C28-E1C55A60BE89}"/>
              </a:ext>
            </a:extLst>
          </p:cNvPr>
          <p:cNvSpPr/>
          <p:nvPr/>
        </p:nvSpPr>
        <p:spPr>
          <a:xfrm>
            <a:off x="3550347" y="3864833"/>
            <a:ext cx="195198" cy="195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BBC5B1-664A-39B4-8C8D-BE10699BB8B1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3647946" y="3438590"/>
            <a:ext cx="0" cy="42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116B716-9BB2-5932-8A00-C9173B1F27DE}"/>
              </a:ext>
            </a:extLst>
          </p:cNvPr>
          <p:cNvSpPr/>
          <p:nvPr/>
        </p:nvSpPr>
        <p:spPr>
          <a:xfrm>
            <a:off x="4824095" y="3871091"/>
            <a:ext cx="195198" cy="195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192D63-641B-A102-BC30-33158D4F5351}"/>
              </a:ext>
            </a:extLst>
          </p:cNvPr>
          <p:cNvSpPr/>
          <p:nvPr/>
        </p:nvSpPr>
        <p:spPr>
          <a:xfrm>
            <a:off x="6667499" y="3858913"/>
            <a:ext cx="195198" cy="195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D58371-2FF3-5D09-5F9A-D633A39D560A}"/>
              </a:ext>
            </a:extLst>
          </p:cNvPr>
          <p:cNvSpPr/>
          <p:nvPr/>
        </p:nvSpPr>
        <p:spPr>
          <a:xfrm>
            <a:off x="8037913" y="3858913"/>
            <a:ext cx="195198" cy="195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76AD825-6795-00C3-8AA5-5C1CE0E5257F}"/>
              </a:ext>
            </a:extLst>
          </p:cNvPr>
          <p:cNvSpPr/>
          <p:nvPr/>
        </p:nvSpPr>
        <p:spPr>
          <a:xfrm>
            <a:off x="9881317" y="3867183"/>
            <a:ext cx="195198" cy="195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AB88468-9A5C-79B4-AAE0-DA10E15D9BC0}"/>
              </a:ext>
            </a:extLst>
          </p:cNvPr>
          <p:cNvCxnSpPr>
            <a:cxnSpLocks/>
            <a:stCxn id="8" idx="0"/>
            <a:endCxn id="16" idx="4"/>
          </p:cNvCxnSpPr>
          <p:nvPr/>
        </p:nvCxnSpPr>
        <p:spPr>
          <a:xfrm flipV="1">
            <a:off x="4921694" y="4066289"/>
            <a:ext cx="0" cy="32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5E25C3-C735-5C0D-5948-28C783264BA8}"/>
              </a:ext>
            </a:extLst>
          </p:cNvPr>
          <p:cNvCxnSpPr>
            <a:cxnSpLocks/>
            <a:stCxn id="10" idx="0"/>
            <a:endCxn id="18" idx="4"/>
          </p:cNvCxnSpPr>
          <p:nvPr/>
        </p:nvCxnSpPr>
        <p:spPr>
          <a:xfrm flipV="1">
            <a:off x="8135512" y="4054111"/>
            <a:ext cx="0" cy="37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C1B901-CBC5-0751-07A7-314C452B5C7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6765098" y="3522610"/>
            <a:ext cx="0" cy="336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4C4CFE-8DAC-DD30-8FDD-7718B4F5BB79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9978916" y="3538538"/>
            <a:ext cx="0" cy="32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6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2D8A0-2CE1-E547-0B2D-639C40F83F0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포토센서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44180-C480-EC51-4F09-133142F71616}"/>
              </a:ext>
            </a:extLst>
          </p:cNvPr>
          <p:cNvSpPr txBox="1"/>
          <p:nvPr/>
        </p:nvSpPr>
        <p:spPr>
          <a:xfrm>
            <a:off x="453734" y="1483473"/>
            <a:ext cx="996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기기의 오동작을 방지하기 위하여 포터센서를 이용한 감지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EF33B-03DA-3AC9-5287-0AA8BD6E6ED8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A8A3CC-9B28-5691-2F50-496ACF99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71" y="2852190"/>
            <a:ext cx="2305050" cy="2962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0B617E-4C34-A5B0-F119-5431F21E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33" y="2852190"/>
            <a:ext cx="2305050" cy="2962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2DF3BC-DF04-454A-9FC5-F1920D1F2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85163" y="-653762"/>
            <a:ext cx="6360968" cy="84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3213BD-1314-B160-7CD4-8A4C73749830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앱인벤터</a:t>
            </a:r>
            <a:r>
              <a:rPr lang="ko-KR" altLang="en-US" sz="36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및 블루투스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Picture 2" descr="앱인벤터 - 나무위키">
            <a:extLst>
              <a:ext uri="{FF2B5EF4-FFF2-40B4-BE49-F238E27FC236}">
                <a16:creationId xmlns:a16="http://schemas.microsoft.com/office/drawing/2014/main" id="{60424FEC-37F7-D7DA-1134-B7EB99EA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9" y="2327077"/>
            <a:ext cx="2910342" cy="11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109444-0851-4777-69F2-7FABE9EE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02076" y="2375933"/>
            <a:ext cx="3143247" cy="125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ABB74-4296-0124-53EA-AA387B4A3D0D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3FCFC-45BB-4EC1-B8D7-42680CB41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45" y="4700216"/>
            <a:ext cx="4533900" cy="198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E1B763-CE45-40F4-97E1-8DF52B398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059" y="1432363"/>
            <a:ext cx="6159941" cy="49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_x390027016">
            <a:extLst>
              <a:ext uri="{FF2B5EF4-FFF2-40B4-BE49-F238E27FC236}">
                <a16:creationId xmlns:a16="http://schemas.microsoft.com/office/drawing/2014/main" id="{99BDE3F8-2F4E-06DE-83D6-C8100497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t="20888" r="28859" b="8501"/>
          <a:stretch>
            <a:fillRect/>
          </a:stretch>
        </p:blipFill>
        <p:spPr bwMode="auto">
          <a:xfrm>
            <a:off x="1782907" y="2263559"/>
            <a:ext cx="3095625" cy="396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" name="_x395422248">
            <a:extLst>
              <a:ext uri="{FF2B5EF4-FFF2-40B4-BE49-F238E27FC236}">
                <a16:creationId xmlns:a16="http://schemas.microsoft.com/office/drawing/2014/main" id="{606CE3CD-050F-EC0F-3BA0-205A7753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22327" r="4953" b="2242"/>
          <a:stretch>
            <a:fillRect/>
          </a:stretch>
        </p:blipFill>
        <p:spPr bwMode="auto">
          <a:xfrm>
            <a:off x="5703743" y="2263559"/>
            <a:ext cx="4705350" cy="39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33A5B-D5D5-AE93-077C-A2DA1A2804CA}"/>
              </a:ext>
            </a:extLst>
          </p:cNvPr>
          <p:cNvSpPr txBox="1"/>
          <p:nvPr/>
        </p:nvSpPr>
        <p:spPr>
          <a:xfrm>
            <a:off x="453735" y="670147"/>
            <a:ext cx="7121237" cy="637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3D </a:t>
            </a:r>
            <a:r>
              <a:rPr lang="ko-KR" altLang="en-US" sz="3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스케너를</a:t>
            </a:r>
            <a:r>
              <a:rPr lang="ko-KR" altLang="en-US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활용한 모델링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211E4-5F39-E98F-61C6-22A59B629035}"/>
              </a:ext>
            </a:extLst>
          </p:cNvPr>
          <p:cNvSpPr txBox="1"/>
          <p:nvPr/>
        </p:nvSpPr>
        <p:spPr>
          <a:xfrm>
            <a:off x="9039225" y="221733"/>
            <a:ext cx="292186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 구성 및 아키텍처</a:t>
            </a:r>
          </a:p>
        </p:txBody>
      </p:sp>
    </p:spTree>
    <p:extLst>
      <p:ext uri="{BB962C8B-B14F-4D97-AF65-F5344CB8AC3E}">
        <p14:creationId xmlns:p14="http://schemas.microsoft.com/office/powerpoint/2010/main" val="136258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DA7AFD-C62F-C6F5-4D74-03CDD36A5E0F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altLang="ko-KR" sz="7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4. </a:t>
            </a:r>
            <a:r>
              <a:rPr lang="ko-KR" altLang="en-US" sz="7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프로젝트 주요기능 </a:t>
            </a:r>
            <a:endParaRPr lang="en-US" altLang="ko-KR" sz="7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27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>
            <a:extLst>
              <a:ext uri="{FF2B5EF4-FFF2-40B4-BE49-F238E27FC236}">
                <a16:creationId xmlns:a16="http://schemas.microsoft.com/office/drawing/2014/main" id="{3AB4BC26-B093-CCAB-30D0-B218C3532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91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E97D4-F1DA-8745-3D8B-88D7F95EA027}"/>
              </a:ext>
            </a:extLst>
          </p:cNvPr>
          <p:cNvSpPr txBox="1"/>
          <p:nvPr/>
        </p:nvSpPr>
        <p:spPr>
          <a:xfrm>
            <a:off x="647700" y="1455830"/>
            <a:ext cx="10325100" cy="1018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스텝모터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구동 드라이버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아두이노가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장착된 하나의 표준화된 모듈을 설계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제작하여 어떠한 형상의 로봇이든 활용할 수 있습니다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395E7-47C3-7286-D622-4790E0D212C4}"/>
              </a:ext>
            </a:extLst>
          </p:cNvPr>
          <p:cNvSpPr txBox="1"/>
          <p:nvPr/>
        </p:nvSpPr>
        <p:spPr>
          <a:xfrm>
            <a:off x="647700" y="7106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표준화된 동작 모듈</a:t>
            </a:r>
            <a:endParaRPr lang="ko-KR" alt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716A5-AE86-C85D-F76C-7FB723B40C27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  <p:pic>
        <p:nvPicPr>
          <p:cNvPr id="3093" name="_x394051176">
            <a:extLst>
              <a:ext uri="{FF2B5EF4-FFF2-40B4-BE49-F238E27FC236}">
                <a16:creationId xmlns:a16="http://schemas.microsoft.com/office/drawing/2014/main" id="{599205CB-7CF0-A493-B4F5-626566598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4877" r="12181" b="10085"/>
          <a:stretch>
            <a:fillRect/>
          </a:stretch>
        </p:blipFill>
        <p:spPr bwMode="auto">
          <a:xfrm>
            <a:off x="857762" y="2963180"/>
            <a:ext cx="5248193" cy="31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_x394050240">
            <a:extLst>
              <a:ext uri="{FF2B5EF4-FFF2-40B4-BE49-F238E27FC236}">
                <a16:creationId xmlns:a16="http://schemas.microsoft.com/office/drawing/2014/main" id="{9F1FEF75-EB90-8B1B-FD68-34CFC74C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917" r="37251" b="1939"/>
          <a:stretch>
            <a:fillRect/>
          </a:stretch>
        </p:blipFill>
        <p:spPr bwMode="auto">
          <a:xfrm>
            <a:off x="6353773" y="3038278"/>
            <a:ext cx="2495465" cy="30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_x394051680">
            <a:extLst>
              <a:ext uri="{FF2B5EF4-FFF2-40B4-BE49-F238E27FC236}">
                <a16:creationId xmlns:a16="http://schemas.microsoft.com/office/drawing/2014/main" id="{3ED6B8DB-CBC2-1064-5422-3B6EF7E5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r="43475" b="10159"/>
          <a:stretch>
            <a:fillRect/>
          </a:stretch>
        </p:blipFill>
        <p:spPr bwMode="auto">
          <a:xfrm>
            <a:off x="9097056" y="3034110"/>
            <a:ext cx="2238207" cy="30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14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E1C68C-0BF0-6AF8-245B-1A07F736D0CE}"/>
              </a:ext>
            </a:extLst>
          </p:cNvPr>
          <p:cNvSpPr txBox="1"/>
          <p:nvPr/>
        </p:nvSpPr>
        <p:spPr>
          <a:xfrm>
            <a:off x="562849" y="1265855"/>
            <a:ext cx="10220325" cy="515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8440" marR="0" indent="-21844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마네킹을 세분화된 조각으로 나누어 개별 움직임이 가능하게 디자인함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384369-0348-8BB9-26E0-51DD4D4242B1}"/>
              </a:ext>
            </a:extLst>
          </p:cNvPr>
          <p:cNvSpPr txBox="1"/>
          <p:nvPr/>
        </p:nvSpPr>
        <p:spPr>
          <a:xfrm>
            <a:off x="541176" y="503853"/>
            <a:ext cx="513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모델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EF02A-695C-5A83-0893-105109758108}"/>
              </a:ext>
            </a:extLst>
          </p:cNvPr>
          <p:cNvSpPr txBox="1"/>
          <p:nvPr/>
        </p:nvSpPr>
        <p:spPr>
          <a:xfrm>
            <a:off x="8266816" y="5592145"/>
            <a:ext cx="1951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제작 과정에서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조각으로 축소</a:t>
            </a:r>
            <a:endParaRPr lang="ko-KR" altLang="en-US" dirty="0"/>
          </a:p>
        </p:txBody>
      </p:sp>
      <p:pic>
        <p:nvPicPr>
          <p:cNvPr id="34817" name="_x395103960">
            <a:extLst>
              <a:ext uri="{FF2B5EF4-FFF2-40B4-BE49-F238E27FC236}">
                <a16:creationId xmlns:a16="http://schemas.microsoft.com/office/drawing/2014/main" id="{5EF76E8F-E7E9-4B4D-EB08-2F78D211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3" y="2313913"/>
            <a:ext cx="6958803" cy="31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B794BA-CFB3-4556-A830-706975E1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28" y="2313913"/>
            <a:ext cx="3525479" cy="315473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60CDF6E-A189-4841-BAB9-FAF3FAE4EA48}"/>
              </a:ext>
            </a:extLst>
          </p:cNvPr>
          <p:cNvSpPr/>
          <p:nvPr/>
        </p:nvSpPr>
        <p:spPr>
          <a:xfrm>
            <a:off x="7510509" y="3675355"/>
            <a:ext cx="577048" cy="337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9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526CE6-E8E1-AEAA-D1FD-7272DD04C824}"/>
              </a:ext>
            </a:extLst>
          </p:cNvPr>
          <p:cNvSpPr txBox="1"/>
          <p:nvPr/>
        </p:nvSpPr>
        <p:spPr>
          <a:xfrm>
            <a:off x="541176" y="1279478"/>
            <a:ext cx="9936324" cy="105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피팅 로봇에 개개인의 신체 치수를 입력하면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그에 맞는 마네킹과 사이즈 형상으로 변화하며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모델에게 직접 옷을 입혀보지 않고도 핏과 사이즈를 확인하여 의상을 개발할 수 있는 스마트 로봇 입니다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11A24-D547-9CC3-9C35-187C89D3EAB2}"/>
              </a:ext>
            </a:extLst>
          </p:cNvPr>
          <p:cNvSpPr txBox="1"/>
          <p:nvPr/>
        </p:nvSpPr>
        <p:spPr>
          <a:xfrm>
            <a:off x="541176" y="503853"/>
            <a:ext cx="513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/>
              <a:t>신체치수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03CEA-1233-48A8-6283-3253C5ABDBAE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DEA219-30BA-3ADC-C04F-44EBFE0CBB70}"/>
              </a:ext>
            </a:extLst>
          </p:cNvPr>
          <p:cNvGrpSpPr/>
          <p:nvPr/>
        </p:nvGrpSpPr>
        <p:grpSpPr>
          <a:xfrm>
            <a:off x="2179203" y="2727773"/>
            <a:ext cx="7574397" cy="3055164"/>
            <a:chOff x="0" y="0"/>
            <a:chExt cx="7652419" cy="3380509"/>
          </a:xfrm>
        </p:grpSpPr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F4620ACE-2A09-4907-A049-96A8115AA8FE}"/>
                </a:ext>
              </a:extLst>
            </p:cNvPr>
            <p:cNvSpPr txBox="1"/>
            <p:nvPr/>
          </p:nvSpPr>
          <p:spPr>
            <a:xfrm>
              <a:off x="761587" y="2814605"/>
              <a:ext cx="1524000" cy="5657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전면부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3A899954-A81C-A9DF-801F-1AC16D1DCCA1}"/>
                </a:ext>
              </a:extLst>
            </p:cNvPr>
            <p:cNvSpPr txBox="1"/>
            <p:nvPr/>
          </p:nvSpPr>
          <p:spPr>
            <a:xfrm>
              <a:off x="2256430" y="2814724"/>
              <a:ext cx="3631565" cy="5657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  </a:t>
              </a:r>
              <a:r>
                <a:rPr lang="ko-KR" sz="11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좌측면</a:t>
              </a:r>
              <a:r>
                <a:rPr lang="en-US" sz="11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       </a:t>
              </a:r>
              <a:r>
                <a:rPr lang="ko-KR" sz="11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우측면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22D5A1E8-C9C5-A4E2-6CE4-C38BB342A433}"/>
                </a:ext>
              </a:extLst>
            </p:cNvPr>
            <p:cNvSpPr txBox="1"/>
            <p:nvPr/>
          </p:nvSpPr>
          <p:spPr>
            <a:xfrm>
              <a:off x="6128419" y="2814625"/>
              <a:ext cx="1524000" cy="5657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0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후면부</a:t>
              </a:r>
              <a:endParaRPr 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4A46BF-1464-C710-4D4B-FBAD434E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88"/>
              <a:ext cx="2313446" cy="28097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FE1597-FED0-5D01-E9C0-C7983DE40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178" y="2588"/>
              <a:ext cx="1603057" cy="28097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2A43F8-A126-E209-C032-CB901B87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235" y="0"/>
              <a:ext cx="1361234" cy="279606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AB4905A-8EAE-A447-F946-86032405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469" y="2588"/>
              <a:ext cx="2341913" cy="2811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67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_x396329816">
            <a:extLst>
              <a:ext uri="{FF2B5EF4-FFF2-40B4-BE49-F238E27FC236}">
                <a16:creationId xmlns:a16="http://schemas.microsoft.com/office/drawing/2014/main" id="{040AB55B-5A2C-E3A5-C65F-940C0BA8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524125"/>
            <a:ext cx="3073400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_x396331040">
            <a:extLst>
              <a:ext uri="{FF2B5EF4-FFF2-40B4-BE49-F238E27FC236}">
                <a16:creationId xmlns:a16="http://schemas.microsoft.com/office/drawing/2014/main" id="{F90C816D-FA7B-0649-B9F2-8B88B456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6"/>
          <a:stretch>
            <a:fillRect/>
          </a:stretch>
        </p:blipFill>
        <p:spPr bwMode="auto">
          <a:xfrm>
            <a:off x="4533900" y="2524125"/>
            <a:ext cx="2278063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D936B-347D-EC63-A649-C634F35E4754}"/>
              </a:ext>
            </a:extLst>
          </p:cNvPr>
          <p:cNvSpPr txBox="1"/>
          <p:nvPr/>
        </p:nvSpPr>
        <p:spPr>
          <a:xfrm>
            <a:off x="541176" y="503853"/>
            <a:ext cx="595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자유로운 모듈 구성 및 설계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98B45-A199-35E7-5582-A6CC9ED8A1D1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  <p:pic>
        <p:nvPicPr>
          <p:cNvPr id="35844" name="_x393556424">
            <a:extLst>
              <a:ext uri="{FF2B5EF4-FFF2-40B4-BE49-F238E27FC236}">
                <a16:creationId xmlns:a16="http://schemas.microsoft.com/office/drawing/2014/main" id="{6ABDD688-4FD4-CC24-D118-FF4AB47A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 bwMode="auto">
          <a:xfrm>
            <a:off x="7162800" y="2524125"/>
            <a:ext cx="4234054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320E4-F4C5-8707-3CE8-62B11D1C563F}"/>
              </a:ext>
            </a:extLst>
          </p:cNvPr>
          <p:cNvSpPr txBox="1"/>
          <p:nvPr/>
        </p:nvSpPr>
        <p:spPr>
          <a:xfrm>
            <a:off x="541176" y="1407368"/>
            <a:ext cx="101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모듈과 기둥을 이용하여 원하는 크기와 조각에 따른 마네킹을 구현할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9500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DC133-14B4-66C7-7108-059B21559F0B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66489-9105-4E4D-66BC-403EAD7171FF}"/>
              </a:ext>
            </a:extLst>
          </p:cNvPr>
          <p:cNvSpPr txBox="1"/>
          <p:nvPr/>
        </p:nvSpPr>
        <p:spPr>
          <a:xfrm>
            <a:off x="452582" y="5818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제</a:t>
            </a:r>
            <a:r>
              <a:rPr lang="en-US" altLang="ko-KR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3</a:t>
            </a:r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의 물결과 오픈소스</a:t>
            </a:r>
            <a:endParaRPr lang="ko-KR" altLang="en-US" sz="3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D81CD1-AB06-3792-B687-C8B966A1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52" y="1607710"/>
            <a:ext cx="3700029" cy="27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45C9E-E52B-CD0D-70A3-BA8E3A91B5FB}"/>
              </a:ext>
            </a:extLst>
          </p:cNvPr>
          <p:cNvSpPr txBox="1"/>
          <p:nvPr/>
        </p:nvSpPr>
        <p:spPr>
          <a:xfrm>
            <a:off x="4488873" y="1607711"/>
            <a:ext cx="6960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엘빈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토플러는</a:t>
            </a:r>
            <a:r>
              <a:rPr lang="ko-KR" altLang="en-US" sz="2000" dirty="0"/>
              <a:t> </a:t>
            </a:r>
            <a:r>
              <a:rPr lang="en-US" altLang="ko-KR" sz="2000" dirty="0"/>
              <a:t>1980</a:t>
            </a:r>
            <a:r>
              <a:rPr lang="ko-KR" altLang="en-US" sz="2000" dirty="0"/>
              <a:t>년 </a:t>
            </a:r>
            <a:r>
              <a:rPr lang="en-US" altLang="ko-KR" sz="2000" dirty="0"/>
              <a:t>‘</a:t>
            </a:r>
            <a:r>
              <a:rPr lang="ko-KR" altLang="en-US" sz="2000" dirty="0"/>
              <a:t>제</a:t>
            </a:r>
            <a:r>
              <a:rPr lang="en-US" altLang="ko-KR" sz="2000" dirty="0"/>
              <a:t>3</a:t>
            </a:r>
            <a:r>
              <a:rPr lang="ko-KR" altLang="en-US" sz="2000" dirty="0" err="1"/>
              <a:t>의물결</a:t>
            </a:r>
            <a:r>
              <a:rPr lang="en-US" altLang="ko-KR" sz="2000" dirty="0"/>
              <a:t>‘ </a:t>
            </a:r>
            <a:r>
              <a:rPr lang="ko-KR" altLang="en-US" sz="2000" dirty="0"/>
              <a:t>이라는 책을 출간하면서 미래에는 컴퓨터에 의한 </a:t>
            </a:r>
            <a:r>
              <a:rPr lang="ko-KR" altLang="en-US" sz="2000" b="1" dirty="0"/>
              <a:t>정보화 사회 시대</a:t>
            </a:r>
            <a:r>
              <a:rPr lang="ko-KR" altLang="en-US" sz="2000" dirty="0"/>
              <a:t>를 전망했다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61EFA-805F-7780-364C-BFFA17DA43F1}"/>
              </a:ext>
            </a:extLst>
          </p:cNvPr>
          <p:cNvSpPr txBox="1"/>
          <p:nvPr/>
        </p:nvSpPr>
        <p:spPr>
          <a:xfrm>
            <a:off x="541339" y="4705100"/>
            <a:ext cx="65798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리차드 </a:t>
            </a:r>
            <a:r>
              <a:rPr lang="ko-KR" altLang="en-US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스톨만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GNU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설립하다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1985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리차드 </a:t>
            </a:r>
            <a:r>
              <a:rPr lang="ko-KR" alt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스톨먼은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해커 공동체가 소프트웨어 산업의 상업화로 인해 점차 사라질 위기에 처하기 시작하자 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GNU 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선언문을 만들고 비영리 기관인 자유 소프트웨어 재산을 설립했다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124" name="Picture 4" descr="GNU의 아버지 - 리처드 스톨만 | 오픈소스의 역사(11조)">
            <a:extLst>
              <a:ext uri="{FF2B5EF4-FFF2-40B4-BE49-F238E27FC236}">
                <a16:creationId xmlns:a16="http://schemas.microsoft.com/office/drawing/2014/main" id="{8F1EFF50-D733-019B-F1D0-73B68536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109" y="2957911"/>
            <a:ext cx="3795048" cy="32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62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_x345074304">
            <a:extLst>
              <a:ext uri="{FF2B5EF4-FFF2-40B4-BE49-F238E27FC236}">
                <a16:creationId xmlns:a16="http://schemas.microsoft.com/office/drawing/2014/main" id="{D6C7736C-1E3D-2F92-6385-49FA6D7C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14" y="2440423"/>
            <a:ext cx="3895627" cy="38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_x390026512">
            <a:extLst>
              <a:ext uri="{FF2B5EF4-FFF2-40B4-BE49-F238E27FC236}">
                <a16:creationId xmlns:a16="http://schemas.microsoft.com/office/drawing/2014/main" id="{25E7CFCC-9699-9BFA-DEFD-A7AE2EBF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6" r="24634" b="17963"/>
          <a:stretch>
            <a:fillRect/>
          </a:stretch>
        </p:blipFill>
        <p:spPr bwMode="auto">
          <a:xfrm>
            <a:off x="2014104" y="2440423"/>
            <a:ext cx="3009901" cy="38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9CBE4-1959-B74F-05CD-714B1E25BE15}"/>
              </a:ext>
            </a:extLst>
          </p:cNvPr>
          <p:cNvSpPr txBox="1"/>
          <p:nvPr/>
        </p:nvSpPr>
        <p:spPr>
          <a:xfrm>
            <a:off x="541176" y="503853"/>
            <a:ext cx="513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외형 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F94C7-E211-CF62-578B-BFD18A166556}"/>
              </a:ext>
            </a:extLst>
          </p:cNvPr>
          <p:cNvSpPr txBox="1"/>
          <p:nvPr/>
        </p:nvSpPr>
        <p:spPr>
          <a:xfrm>
            <a:off x="541175" y="1315689"/>
            <a:ext cx="1032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모듈 결합 및 외형 모델링</a:t>
            </a:r>
            <a:r>
              <a:rPr lang="en-US" altLang="ko-KR" sz="2000" dirty="0"/>
              <a:t>. </a:t>
            </a:r>
            <a:r>
              <a:rPr lang="ko-KR" altLang="en-US" sz="2000" dirty="0"/>
              <a:t>외형 모델링을 </a:t>
            </a:r>
            <a:r>
              <a:rPr lang="en-US" altLang="ko-KR" sz="2000" dirty="0"/>
              <a:t>3D </a:t>
            </a:r>
            <a:r>
              <a:rPr lang="ko-KR" altLang="en-US" sz="2000" dirty="0"/>
              <a:t>프린터로 출력하여 결합을 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5A713-87AD-9D8F-7646-50FEAC57E9CA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729511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255ECE-DD58-5130-11F2-81CEC34B4621}"/>
              </a:ext>
            </a:extLst>
          </p:cNvPr>
          <p:cNvSpPr txBox="1"/>
          <p:nvPr/>
        </p:nvSpPr>
        <p:spPr>
          <a:xfrm>
            <a:off x="619125" y="1395847"/>
            <a:ext cx="9867900" cy="517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아두이노를</a:t>
            </a:r>
            <a:r>
              <a:rPr lang="ko-KR" altLang="en-US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응용하여 치수에 따른 마네킹의 제어 및 자유로운 변형이 가능합니다</a:t>
            </a:r>
            <a:r>
              <a:rPr lang="en-US" altLang="ko-KR" sz="20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9A07A-8FA9-C70A-3563-C57D1E482AFB}"/>
              </a:ext>
            </a:extLst>
          </p:cNvPr>
          <p:cNvSpPr txBox="1"/>
          <p:nvPr/>
        </p:nvSpPr>
        <p:spPr>
          <a:xfrm>
            <a:off x="619125" y="440535"/>
            <a:ext cx="7677150" cy="857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수치 제어 프로그램 </a:t>
            </a:r>
            <a:r>
              <a:rPr lang="en-US" altLang="ko-KR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응용</a:t>
            </a:r>
            <a:r>
              <a:rPr lang="en-US" altLang="ko-KR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6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6865" name="_x345073944">
            <a:extLst>
              <a:ext uri="{FF2B5EF4-FFF2-40B4-BE49-F238E27FC236}">
                <a16:creationId xmlns:a16="http://schemas.microsoft.com/office/drawing/2014/main" id="{981A808C-1C5C-3A57-07FC-5457458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286000"/>
            <a:ext cx="5535905" cy="28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6B7F6-DB19-425E-79D9-BF4013D2DA04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370AB-6C5A-4EDA-809F-10A8829D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198" y="2461974"/>
            <a:ext cx="3539035" cy="3592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4CF2CE-A1B6-4F2C-8240-A00D40A87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322" y="979106"/>
            <a:ext cx="1941915" cy="54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A0452-0032-B3B5-D6AF-0AFA5A77C4FA}"/>
              </a:ext>
            </a:extLst>
          </p:cNvPr>
          <p:cNvSpPr txBox="1"/>
          <p:nvPr/>
        </p:nvSpPr>
        <p:spPr>
          <a:xfrm>
            <a:off x="5728811" y="1776865"/>
            <a:ext cx="6276975" cy="304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6520" marR="0" indent="-9652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 및 안드로이드 스마트폰으로 데이터를 입력하고 이를 원격으로 제어하여 다양한 신체치수를 전송 출력할 수 있습니다</a:t>
            </a:r>
            <a:r>
              <a:rPr lang="en-US" altLang="ko-KR" sz="14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kern="10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l"/>
            </a:pP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수치를 기반으로 마네킹의 사이즈</a:t>
            </a:r>
            <a:r>
              <a:rPr lang="en-US" altLang="ko-KR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체형을 다양하게 표현할 수 있음</a:t>
            </a:r>
          </a:p>
          <a:p>
            <a:pPr marL="342900" marR="0" lvl="0" indent="-342900" algn="just" fontAlgn="base" latinLnBrk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l"/>
            </a:pPr>
            <a:r>
              <a:rPr lang="en-US" altLang="ko-KR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스마트폰과 연동하여 치수 변경 및 북마크 기능을 통한 저장이 가능함</a:t>
            </a:r>
          </a:p>
          <a:p>
            <a:pPr marL="342900" marR="0" lvl="0" indent="-342900" algn="just" fontAlgn="base" latinLnBrk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l"/>
            </a:pP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빅데이터 치수를 통계화하여 기성품 제작을 위한 평균 형상을 제공함</a:t>
            </a:r>
          </a:p>
          <a:p>
            <a:pPr marL="342900" marR="0" lvl="0" indent="-342900" algn="just" fontAlgn="base" latinLnBrk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l"/>
            </a:pPr>
            <a:r>
              <a:rPr lang="en-US" altLang="ko-KR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u="none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모터가 유기적으로 동작하여 다양한 치수에 따른 모형을 구현할 수 있음</a:t>
            </a:r>
            <a:endParaRPr lang="ko-KR" altLang="en-US" sz="1400" u="none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24E8C-299C-4C51-4773-639BFD1AC4AA}"/>
              </a:ext>
            </a:extLst>
          </p:cNvPr>
          <p:cNvSpPr txBox="1"/>
          <p:nvPr/>
        </p:nvSpPr>
        <p:spPr>
          <a:xfrm>
            <a:off x="475297" y="438870"/>
            <a:ext cx="10240328" cy="857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 통신</a:t>
            </a:r>
            <a:r>
              <a:rPr lang="ko-KR" altLang="en-US" sz="3600" kern="10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36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기능 활용 및 앱 개발</a:t>
            </a:r>
            <a:r>
              <a:rPr lang="en-US" altLang="ko-KR" sz="3600" kern="10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600" kern="10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441070-A65F-48D8-A3A7-A659DF3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" y="1740920"/>
            <a:ext cx="5124450" cy="4410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BC977-1717-546D-0953-990F11EAD359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97831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AAE21-8F43-8345-CE80-39DA49238AF5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altLang="ko-KR" sz="7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5. </a:t>
            </a:r>
            <a:r>
              <a:rPr lang="ko-KR" altLang="en-US" sz="7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기대효과 및 활용분야</a:t>
            </a:r>
            <a:endParaRPr lang="en-US" altLang="ko-KR" sz="720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66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2A6E03-23A4-FC2B-436F-81502B4F9954}"/>
              </a:ext>
            </a:extLst>
          </p:cNvPr>
          <p:cNvSpPr txBox="1"/>
          <p:nvPr/>
        </p:nvSpPr>
        <p:spPr>
          <a:xfrm>
            <a:off x="504825" y="1642648"/>
            <a:ext cx="10601325" cy="3132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마네킹으로 다양한 사이즈의 체형을 표현할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보편성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체형이든 활용 가능한 보편성을 확보할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  <a:p>
            <a:pPr marL="152400" marR="0" indent="-1524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활용가능성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가상 피팅 시스템은 의류의 신축성이나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피팅감을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구현하는데 기술적인 한계가 있어 보편화되지 않습니다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이와 달리 스마트 피팅 로봇은 실제 옷의 신축성 등을 볼 수 있어 차별성이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  <a:p>
            <a:pPr marL="152400" marR="0" indent="-1524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가격우위 확보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피팅 로봇은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랙과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피니언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모터 등을 이용하여 간단한 운동 방식을 구현하기 때문에 유지보수가 쉬워 가격 우위 및 양질의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a/s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E172B-A21C-211E-E686-F4692425E4B7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9037D-A170-C389-98CC-027A87B9ADEF}"/>
              </a:ext>
            </a:extLst>
          </p:cNvPr>
          <p:cNvSpPr txBox="1"/>
          <p:nvPr/>
        </p:nvSpPr>
        <p:spPr>
          <a:xfrm>
            <a:off x="504825" y="5910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816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2A6E03-23A4-FC2B-436F-81502B4F9954}"/>
              </a:ext>
            </a:extLst>
          </p:cNvPr>
          <p:cNvSpPr txBox="1"/>
          <p:nvPr/>
        </p:nvSpPr>
        <p:spPr>
          <a:xfrm>
            <a:off x="523875" y="1611560"/>
            <a:ext cx="10601325" cy="1359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패션 산업 종사자들이 의류를 제작할 때 실제 모델 대신 활용 가능합니다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추후 팔과 다리를 부착하여 백화점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전시마네킹으로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- 3D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스캐너를 활용해 다양한 마네킹 형상에 </a:t>
            </a:r>
            <a:r>
              <a:rPr lang="ko-KR" altLang="en-US" sz="1800" u="sng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표준화된 모듈을 적용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41D512-39D4-DC2C-BABE-CB419B9C2D87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5A32-E115-284B-2CE2-F9BD482BB4E4}"/>
              </a:ext>
            </a:extLst>
          </p:cNvPr>
          <p:cNvSpPr txBox="1"/>
          <p:nvPr/>
        </p:nvSpPr>
        <p:spPr>
          <a:xfrm>
            <a:off x="390525" y="3844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활용분야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6A174-3C25-493E-ABF5-B0B2C1D4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8" y="3249807"/>
            <a:ext cx="2291661" cy="30402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75FC91-165C-4C77-9895-E160DB4E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30" y="3249807"/>
            <a:ext cx="2280170" cy="3040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0D8E53-85F7-4028-8452-C3A45F96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01" y="3249807"/>
            <a:ext cx="3274636" cy="30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90FD84-8DF6-DF6C-2D1B-115C2798AD3E}"/>
              </a:ext>
            </a:extLst>
          </p:cNvPr>
          <p:cNvSpPr txBox="1"/>
          <p:nvPr/>
        </p:nvSpPr>
        <p:spPr>
          <a:xfrm>
            <a:off x="447674" y="1495956"/>
            <a:ext cx="11172825" cy="138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스마트 피팅 로봇은 현대화된 인체 치수 빅데이터를 응용하여 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세분화된 의상을 개발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할 수 있는 로봇입니다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통계청은 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한국인인체치수조사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통하여 평균 신체 치수의 변화를 측정하여 발표합니다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공공기관 빅데이터와 이를 표준 통계를 통하여 적용할 수 있는 수치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스팩트럼을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생성합니다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F93B-A41F-1CAA-6E46-1EFF07F7D4F0}"/>
              </a:ext>
            </a:extLst>
          </p:cNvPr>
          <p:cNvSpPr txBox="1"/>
          <p:nvPr/>
        </p:nvSpPr>
        <p:spPr>
          <a:xfrm>
            <a:off x="447675" y="567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빅데이터 수집</a:t>
            </a:r>
            <a:r>
              <a:rPr lang="en-US" altLang="ko-KR" sz="3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3600" dirty="0"/>
          </a:p>
        </p:txBody>
      </p:sp>
      <p:pic>
        <p:nvPicPr>
          <p:cNvPr id="1030" name="_x394051464">
            <a:extLst>
              <a:ext uri="{FF2B5EF4-FFF2-40B4-BE49-F238E27FC236}">
                <a16:creationId xmlns:a16="http://schemas.microsoft.com/office/drawing/2014/main" id="{A8182BE8-6464-9FBA-719C-805EFA5B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2676525"/>
            <a:ext cx="4964113" cy="37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1">
            <a:extLst>
              <a:ext uri="{FF2B5EF4-FFF2-40B4-BE49-F238E27FC236}">
                <a16:creationId xmlns:a16="http://schemas.microsoft.com/office/drawing/2014/main" id="{B7DB2F63-E809-EC0D-7E45-C4155FCA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4" y="3388167"/>
            <a:ext cx="5906500" cy="257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382F5-BE51-D1F0-4B2C-1097386CEB5F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94883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847D4-9836-0466-A68B-8BF3A352053F}"/>
              </a:ext>
            </a:extLst>
          </p:cNvPr>
          <p:cNvSpPr txBox="1"/>
          <p:nvPr/>
        </p:nvSpPr>
        <p:spPr>
          <a:xfrm>
            <a:off x="5114924" y="2273504"/>
            <a:ext cx="6562725" cy="224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기존 기성복시장은 사람의 체형을 평균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표준화하여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손쉽게 입을 수 있는 의상입니다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기성복을 만들기 위해서는 다양한 사람들의 표준 체형을 수집하고 분석해야 하는 어려움이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현대사회는 풍요로운 식량의 공급과 서구화된 식습관으로 표준 체형은 계속 변화되고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ko-KR" sz="2000" kern="1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C0E6A-2DE0-040A-5DA8-BBDF4C05E704}"/>
              </a:ext>
            </a:extLst>
          </p:cNvPr>
          <p:cNvSpPr txBox="1"/>
          <p:nvPr/>
        </p:nvSpPr>
        <p:spPr>
          <a:xfrm>
            <a:off x="485775" y="657225"/>
            <a:ext cx="431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/>
              <a:t>인체치수</a:t>
            </a:r>
            <a:r>
              <a:rPr lang="ko-KR" altLang="en-US" sz="3600" dirty="0"/>
              <a:t> 빅데이터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455DB3CA-D263-EF0D-65F5-93548BDB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1" y="2273504"/>
            <a:ext cx="4011832" cy="30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5821F-0581-BF9D-C94C-B07538D984E9}"/>
              </a:ext>
            </a:extLst>
          </p:cNvPr>
          <p:cNvSpPr txBox="1"/>
          <p:nvPr/>
        </p:nvSpPr>
        <p:spPr>
          <a:xfrm>
            <a:off x="485774" y="1544349"/>
            <a:ext cx="8562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통계청은 이러한 남녀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연령별 치수의 변화를 조사하여 발표를 합니다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C2E8E-7F40-C994-7DCC-61169B91B85E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763692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99D4EB-C893-E8A2-F43A-12052AC1C31D}"/>
              </a:ext>
            </a:extLst>
          </p:cNvPr>
          <p:cNvSpPr txBox="1"/>
          <p:nvPr/>
        </p:nvSpPr>
        <p:spPr>
          <a:xfrm>
            <a:off x="900545" y="4704960"/>
            <a:ext cx="10390909" cy="180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스마트 피팅 로봇은 하나의 로봇 마네킹으로 다양한 사이즈의 옷을 제작함으로써 의상 디자이너들의 작업 환경 편의성을 개선하는 것이 일차적인 목적임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나아가 많은 사람들이 공개된 소스 코드를 활용하여 연구 및 개발한다면 패션 산업이 거대한 규모를 가진 만큼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관련된 다양한 분야에서 스마트 피팅 로봇이 활용될 것이라 예상함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D9CD9-7D3F-CD58-2937-05F9F31F4F6B}"/>
              </a:ext>
            </a:extLst>
          </p:cNvPr>
          <p:cNvSpPr txBox="1"/>
          <p:nvPr/>
        </p:nvSpPr>
        <p:spPr>
          <a:xfrm>
            <a:off x="5435888" y="2522630"/>
            <a:ext cx="5855566" cy="1812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</a:pPr>
            <a:r>
              <a:rPr lang="ko-KR" alt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피팅해줘의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스마트피팅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로봇은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빅데이터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기계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및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전자기술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+ IT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데이터통신을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결합하여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다양한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인체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치수의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마네팅을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구현할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수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있는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오픈소스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기반의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로봇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플렛폼을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제공합니다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03D56-C68D-1FED-387F-F16C1DDB9E6E}"/>
              </a:ext>
            </a:extLst>
          </p:cNvPr>
          <p:cNvSpPr txBox="1"/>
          <p:nvPr/>
        </p:nvSpPr>
        <p:spPr>
          <a:xfrm>
            <a:off x="471055" y="406400"/>
            <a:ext cx="900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생활 산업형 융복합 오픈소스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AAD48-71F8-F6EE-ADD8-9B8BD0CC8610}"/>
              </a:ext>
            </a:extLst>
          </p:cNvPr>
          <p:cNvSpPr txBox="1"/>
          <p:nvPr/>
        </p:nvSpPr>
        <p:spPr>
          <a:xfrm>
            <a:off x="581891" y="1250837"/>
            <a:ext cx="1039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정보화 </a:t>
            </a:r>
            <a:r>
              <a:rPr lang="en-US" altLang="ko-KR" sz="2000" dirty="0"/>
              <a:t>IT</a:t>
            </a:r>
            <a:r>
              <a:rPr lang="ko-KR" altLang="en-US" sz="2000" dirty="0"/>
              <a:t>와 기존 산업을 융합한 생활 밀착형 오픈소스로 보다 많은 사람들이 문명의 혜택과 오픈소스를 몸소 체험할 수 있도록 개량해 나아가는 것이 중요하다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Picture 2" descr="초등사화 책 요점정리 3-2 의식주가 무엇인지알고 다른 고장사람들의 의생활모습 비교하기 : 네이버 블로그">
            <a:extLst>
              <a:ext uri="{FF2B5EF4-FFF2-40B4-BE49-F238E27FC236}">
                <a16:creationId xmlns:a16="http://schemas.microsoft.com/office/drawing/2014/main" id="{69325E1E-947E-A734-766A-69EF674F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2405559"/>
            <a:ext cx="4572269" cy="209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EE7A7-22EB-E106-E324-C363EDA2913A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761537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847227-B011-862C-B8B5-4B8EEFB01EFD}"/>
              </a:ext>
            </a:extLst>
          </p:cNvPr>
          <p:cNvSpPr txBox="1"/>
          <p:nvPr/>
        </p:nvSpPr>
        <p:spPr>
          <a:xfrm>
            <a:off x="1428749" y="1514475"/>
            <a:ext cx="5381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/>
              <a:t>감사합니다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766FBE-7000-8C9F-426F-C934268C5716}"/>
              </a:ext>
            </a:extLst>
          </p:cNvPr>
          <p:cNvSpPr/>
          <p:nvPr/>
        </p:nvSpPr>
        <p:spPr>
          <a:xfrm>
            <a:off x="1428749" y="3259742"/>
            <a:ext cx="1504950" cy="15049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7CC50C-6C8D-2703-58E8-DE9A8533A365}"/>
              </a:ext>
            </a:extLst>
          </p:cNvPr>
          <p:cNvSpPr/>
          <p:nvPr/>
        </p:nvSpPr>
        <p:spPr>
          <a:xfrm>
            <a:off x="3505199" y="3259742"/>
            <a:ext cx="1504950" cy="150495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7309D0-CF73-022F-0A6A-4EFD463B4F1C}"/>
              </a:ext>
            </a:extLst>
          </p:cNvPr>
          <p:cNvSpPr/>
          <p:nvPr/>
        </p:nvSpPr>
        <p:spPr>
          <a:xfrm>
            <a:off x="5467349" y="3259742"/>
            <a:ext cx="1504950" cy="150495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0CD9DC6-4C29-1F50-DBF6-F8ECFC42278E}"/>
              </a:ext>
            </a:extLst>
          </p:cNvPr>
          <p:cNvSpPr/>
          <p:nvPr/>
        </p:nvSpPr>
        <p:spPr>
          <a:xfrm>
            <a:off x="7429499" y="3235405"/>
            <a:ext cx="1504950" cy="150495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A8B793-59BB-535C-8408-831C596BA8CE}"/>
              </a:ext>
            </a:extLst>
          </p:cNvPr>
          <p:cNvSpPr/>
          <p:nvPr/>
        </p:nvSpPr>
        <p:spPr>
          <a:xfrm>
            <a:off x="9391649" y="3235405"/>
            <a:ext cx="1504950" cy="15049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D9B1E-F451-7238-319F-D334921314AF}"/>
              </a:ext>
            </a:extLst>
          </p:cNvPr>
          <p:cNvSpPr txBox="1"/>
          <p:nvPr/>
        </p:nvSpPr>
        <p:spPr>
          <a:xfrm>
            <a:off x="1581148" y="4851826"/>
            <a:ext cx="1209675" cy="34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정다혜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ADF020-508C-EEEF-7F07-0B5B2EFE2424}"/>
              </a:ext>
            </a:extLst>
          </p:cNvPr>
          <p:cNvSpPr txBox="1"/>
          <p:nvPr/>
        </p:nvSpPr>
        <p:spPr>
          <a:xfrm>
            <a:off x="9539286" y="4851825"/>
            <a:ext cx="1209675" cy="34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유성환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E7287-911F-FD94-E421-1EEBD1F5D22A}"/>
              </a:ext>
            </a:extLst>
          </p:cNvPr>
          <p:cNvSpPr txBox="1"/>
          <p:nvPr/>
        </p:nvSpPr>
        <p:spPr>
          <a:xfrm>
            <a:off x="7629529" y="4851825"/>
            <a:ext cx="1209675" cy="34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이동희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9FCE88-C78F-EADA-FEE3-786085E85D08}"/>
              </a:ext>
            </a:extLst>
          </p:cNvPr>
          <p:cNvSpPr txBox="1"/>
          <p:nvPr/>
        </p:nvSpPr>
        <p:spPr>
          <a:xfrm>
            <a:off x="5614986" y="4852545"/>
            <a:ext cx="1209675" cy="34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이하은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2A4D64-8D67-0FA4-A730-099248A3FAE2}"/>
              </a:ext>
            </a:extLst>
          </p:cNvPr>
          <p:cNvSpPr txBox="1"/>
          <p:nvPr/>
        </p:nvSpPr>
        <p:spPr>
          <a:xfrm>
            <a:off x="3676648" y="4851825"/>
            <a:ext cx="1209675" cy="34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최승환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37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DC133-14B4-66C7-7108-059B21559F0B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66489-9105-4E4D-66BC-403EAD7171FF}"/>
              </a:ext>
            </a:extLst>
          </p:cNvPr>
          <p:cNvSpPr txBox="1"/>
          <p:nvPr/>
        </p:nvSpPr>
        <p:spPr>
          <a:xfrm>
            <a:off x="452582" y="5818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산업별 </a:t>
            </a:r>
            <a:r>
              <a:rPr lang="ko-KR" altLang="ko-KR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오픈소스</a:t>
            </a:r>
            <a:r>
              <a:rPr lang="en-US" altLang="ko-KR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흐름</a:t>
            </a:r>
            <a:endParaRPr lang="ko-KR" altLang="en-US" sz="3600" dirty="0"/>
          </a:p>
        </p:txBody>
      </p:sp>
      <p:pic>
        <p:nvPicPr>
          <p:cNvPr id="6148" name="Picture 4" descr="현실로 다가온 4차산업혁명. 우리는 이것을 준비해야 한다 - 뉴스워커">
            <a:extLst>
              <a:ext uri="{FF2B5EF4-FFF2-40B4-BE49-F238E27FC236}">
                <a16:creationId xmlns:a16="http://schemas.microsoft.com/office/drawing/2014/main" id="{35D0388B-9372-F08E-6045-D5406543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6" y="2650526"/>
            <a:ext cx="5394036" cy="26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254EF-8FFB-4CB3-8330-9EA442EC52B0}"/>
              </a:ext>
            </a:extLst>
          </p:cNvPr>
          <p:cNvSpPr txBox="1"/>
          <p:nvPr/>
        </p:nvSpPr>
        <p:spPr>
          <a:xfrm>
            <a:off x="452582" y="1401279"/>
            <a:ext cx="1136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2016</a:t>
            </a:r>
            <a:r>
              <a:rPr lang="ko-KR" altLang="en-US" sz="2000" dirty="0"/>
              <a:t>년 </a:t>
            </a:r>
            <a:r>
              <a:rPr lang="ko-KR" altLang="en-US" sz="2000" b="1" dirty="0"/>
              <a:t>다보스 포럼</a:t>
            </a:r>
            <a:r>
              <a:rPr lang="ko-KR" altLang="en-US" sz="2000" dirty="0"/>
              <a:t>에서 최초로 등장한 </a:t>
            </a:r>
            <a:r>
              <a:rPr lang="en-US" altLang="ko-KR" sz="2000" b="1" dirty="0"/>
              <a:t>4</a:t>
            </a:r>
            <a:r>
              <a:rPr lang="ko-KR" altLang="en-US" sz="2000" b="1" dirty="0"/>
              <a:t>차 산업 혁명</a:t>
            </a:r>
            <a:r>
              <a:rPr lang="ko-KR" altLang="en-US" sz="2000" dirty="0"/>
              <a:t>은 기존 </a:t>
            </a:r>
            <a:r>
              <a:rPr lang="en-US" altLang="ko-KR" sz="2000" dirty="0"/>
              <a:t>IT </a:t>
            </a:r>
            <a:r>
              <a:rPr lang="ko-KR" altLang="en-US" sz="2000" dirty="0"/>
              <a:t>정보화 시대에서 </a:t>
            </a:r>
            <a:r>
              <a:rPr lang="ko-KR" altLang="en-US" sz="2000" b="1" dirty="0"/>
              <a:t>기계 융복합</a:t>
            </a:r>
            <a:r>
              <a:rPr lang="ko-KR" altLang="en-US" sz="2000" dirty="0"/>
              <a:t>을 기반한 </a:t>
            </a:r>
            <a:r>
              <a:rPr lang="ko-KR" altLang="en-US" sz="2000" dirty="0" err="1"/>
              <a:t>초연결</a:t>
            </a:r>
            <a:r>
              <a:rPr lang="ko-KR" altLang="en-US" sz="2000" dirty="0"/>
              <a:t> 네트워크망에 큰 이슈를 만들었다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Picture 2" descr="1)4차 산업혁명의 역사와 시사점 이해하기">
            <a:extLst>
              <a:ext uri="{FF2B5EF4-FFF2-40B4-BE49-F238E27FC236}">
                <a16:creationId xmlns:a16="http://schemas.microsoft.com/office/drawing/2014/main" id="{C7AA416C-AC37-C567-9957-7470FBAD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10" y="2650526"/>
            <a:ext cx="5517422" cy="26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5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DC133-14B4-66C7-7108-059B21559F0B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66489-9105-4E4D-66BC-403EAD7171FF}"/>
              </a:ext>
            </a:extLst>
          </p:cNvPr>
          <p:cNvSpPr txBox="1"/>
          <p:nvPr/>
        </p:nvSpPr>
        <p:spPr>
          <a:xfrm>
            <a:off x="452582" y="581828"/>
            <a:ext cx="753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4</a:t>
            </a:r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차산업에 맞는 </a:t>
            </a:r>
            <a:r>
              <a:rPr lang="ko-KR" altLang="ko-KR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오픈소스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E725A-DC7C-6CE0-F878-0D9DC408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5" y="1653309"/>
            <a:ext cx="2150196" cy="2997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57C22-FB65-C31B-1ED9-F1693E0332BF}"/>
              </a:ext>
            </a:extLst>
          </p:cNvPr>
          <p:cNvSpPr txBox="1"/>
          <p:nvPr/>
        </p:nvSpPr>
        <p:spPr>
          <a:xfrm>
            <a:off x="3057236" y="1653309"/>
            <a:ext cx="823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차산업은 기존의 </a:t>
            </a:r>
            <a:r>
              <a:rPr lang="en-US" altLang="ko-KR" sz="2000" dirty="0"/>
              <a:t>IT</a:t>
            </a:r>
            <a:r>
              <a:rPr lang="ko-KR" altLang="en-US" sz="2000" dirty="0"/>
              <a:t>융합 정보화 시대에서 </a:t>
            </a:r>
            <a:r>
              <a:rPr lang="ko-KR" altLang="en-US" sz="2000" dirty="0" err="1"/>
              <a:t>생산설비등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초연결</a:t>
            </a:r>
            <a:r>
              <a:rPr lang="ko-KR" altLang="en-US" sz="2000" dirty="0"/>
              <a:t> 네트워크망을 이용한 자동화 생산</a:t>
            </a:r>
            <a:r>
              <a:rPr lang="en-US" altLang="ko-KR" sz="2000" dirty="0"/>
              <a:t>, </a:t>
            </a:r>
            <a:r>
              <a:rPr lang="ko-KR" altLang="en-US" sz="2000" dirty="0"/>
              <a:t>고객 맞춤형 시스템을 말한다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170" name="Picture 2" descr="취약한 국내 인공지능 관련 기술력, 고급인력 확보 필요 &lt; 포커스 &lt; 인사이트 &lt; 기사본문 - 테크월드뉴스 - 신동윤 기자">
            <a:extLst>
              <a:ext uri="{FF2B5EF4-FFF2-40B4-BE49-F238E27FC236}">
                <a16:creationId xmlns:a16="http://schemas.microsoft.com/office/drawing/2014/main" id="{D1C3D316-BD62-D578-5396-F0689E8A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81908"/>
            <a:ext cx="2563634" cy="17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빅데이터, '눈에 보이지 않는 가치를 발굴하라' &lt; 기고 &lt; 오피니언 &lt; 기사본문 - 테크월드뉴스 - 이건한 기자">
            <a:extLst>
              <a:ext uri="{FF2B5EF4-FFF2-40B4-BE49-F238E27FC236}">
                <a16:creationId xmlns:a16="http://schemas.microsoft.com/office/drawing/2014/main" id="{8940DE72-1B71-E5C9-725F-81C4A6CA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50" y="3081908"/>
            <a:ext cx="2419194" cy="171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클라우드 컴퓨팅이란? - RastaLion's IT Blog">
            <a:extLst>
              <a:ext uri="{FF2B5EF4-FFF2-40B4-BE49-F238E27FC236}">
                <a16:creationId xmlns:a16="http://schemas.microsoft.com/office/drawing/2014/main" id="{6E85EF31-0511-1706-3029-F09902B2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90" y="3225891"/>
            <a:ext cx="1703058" cy="14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7461785-C932-0C7A-F289-3BBCD5623C95}"/>
              </a:ext>
            </a:extLst>
          </p:cNvPr>
          <p:cNvSpPr/>
          <p:nvPr/>
        </p:nvSpPr>
        <p:spPr>
          <a:xfrm rot="10800000">
            <a:off x="5649744" y="2675508"/>
            <a:ext cx="1884218" cy="4064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D11-26C8-0A36-770B-6E90121D0C65}"/>
              </a:ext>
            </a:extLst>
          </p:cNvPr>
          <p:cNvSpPr txBox="1"/>
          <p:nvPr/>
        </p:nvSpPr>
        <p:spPr>
          <a:xfrm>
            <a:off x="565295" y="5187229"/>
            <a:ext cx="1057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기존의 오픈소스 프로젝트는 정보화 및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인공지능등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컴퓨터 기반의 오픈소스로만 이루어지는 환경적 제약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을 가지고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5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DC133-14B4-66C7-7108-059B21559F0B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66489-9105-4E4D-66BC-403EAD7171FF}"/>
              </a:ext>
            </a:extLst>
          </p:cNvPr>
          <p:cNvSpPr txBox="1"/>
          <p:nvPr/>
        </p:nvSpPr>
        <p:spPr>
          <a:xfrm>
            <a:off x="452582" y="581828"/>
            <a:ext cx="840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융복합 오픈소스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C3392-5424-ACA2-8533-A274C2518495}"/>
              </a:ext>
            </a:extLst>
          </p:cNvPr>
          <p:cNvSpPr txBox="1"/>
          <p:nvPr/>
        </p:nvSpPr>
        <p:spPr>
          <a:xfrm>
            <a:off x="452582" y="1413163"/>
            <a:ext cx="11102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차 산업 시대의 오픈소스는 단순한 소프트웨어만이 아닌 하드웨어</a:t>
            </a:r>
            <a:r>
              <a:rPr lang="en-US" altLang="ko-KR" sz="2000" dirty="0"/>
              <a:t>, </a:t>
            </a:r>
            <a:r>
              <a:rPr lang="ko-KR" altLang="en-US" sz="2000" dirty="0"/>
              <a:t>문화</a:t>
            </a:r>
            <a:r>
              <a:rPr lang="en-US" altLang="ko-KR" sz="2000" dirty="0"/>
              <a:t>, </a:t>
            </a:r>
            <a:r>
              <a:rPr lang="ko-KR" altLang="en-US" sz="2000" dirty="0"/>
              <a:t>각종 산업과 결합된 오픈소스를 의미할 것이다</a:t>
            </a:r>
            <a:r>
              <a:rPr lang="en-US" altLang="ko-KR" sz="2000" dirty="0"/>
              <a:t>.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IT</a:t>
            </a:r>
            <a:r>
              <a:rPr lang="ko-KR" altLang="ko-KR" sz="20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정보기술와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타 산업과의 경합을 통하여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새로운 부가가치를 만들어 낼 수 있는 융복합 오픈소스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커뮤니티가 필요함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9218" name="Picture 2" descr="로봇 운영체제 ROS">
            <a:extLst>
              <a:ext uri="{FF2B5EF4-FFF2-40B4-BE49-F238E27FC236}">
                <a16:creationId xmlns:a16="http://schemas.microsoft.com/office/drawing/2014/main" id="{07F34DBF-22BE-2777-7B68-CED9CFAD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09" y="3431962"/>
            <a:ext cx="2505796" cy="13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아두이노 - 위키백과, 우리 모두의 백과사전">
            <a:extLst>
              <a:ext uri="{FF2B5EF4-FFF2-40B4-BE49-F238E27FC236}">
                <a16:creationId xmlns:a16="http://schemas.microsoft.com/office/drawing/2014/main" id="{ACCA3D6E-7EA0-884C-14EA-88C64F67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13" y="3611479"/>
            <a:ext cx="1716538" cy="11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oT를 품은 라즈베리 파이 - 5천원짜리 초소형 PC, 이거 실화임?">
            <a:extLst>
              <a:ext uri="{FF2B5EF4-FFF2-40B4-BE49-F238E27FC236}">
                <a16:creationId xmlns:a16="http://schemas.microsoft.com/office/drawing/2014/main" id="{330C9D7B-7BBD-A17B-A454-C4F23E8E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20" y="3611479"/>
            <a:ext cx="2091316" cy="11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9BB45-FB27-EF15-D0CE-B0F712D07B7E}"/>
              </a:ext>
            </a:extLst>
          </p:cNvPr>
          <p:cNvSpPr txBox="1"/>
          <p:nvPr/>
        </p:nvSpPr>
        <p:spPr>
          <a:xfrm>
            <a:off x="1672213" y="5075505"/>
            <a:ext cx="357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전기 전자 분야 오픈소스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5AF3B-E8A9-3836-4C8F-9C63E0F49D0C}"/>
              </a:ext>
            </a:extLst>
          </p:cNvPr>
          <p:cNvSpPr txBox="1"/>
          <p:nvPr/>
        </p:nvSpPr>
        <p:spPr>
          <a:xfrm>
            <a:off x="6913850" y="4940804"/>
            <a:ext cx="357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기계분야 오픈소스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17425F5A-4F3E-78D2-505E-6E5DD16CF5A3}"/>
              </a:ext>
            </a:extLst>
          </p:cNvPr>
          <p:cNvSpPr/>
          <p:nvPr/>
        </p:nvSpPr>
        <p:spPr>
          <a:xfrm rot="10800000">
            <a:off x="5153891" y="2911582"/>
            <a:ext cx="1884218" cy="4064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2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1267DB-6546-740F-715F-4E6A63558D1E}"/>
              </a:ext>
            </a:extLst>
          </p:cNvPr>
          <p:cNvSpPr txBox="1"/>
          <p:nvPr/>
        </p:nvSpPr>
        <p:spPr>
          <a:xfrm>
            <a:off x="471055" y="406400"/>
            <a:ext cx="900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로봇 소프트웨어와</a:t>
            </a:r>
            <a:r>
              <a:rPr lang="en-US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IT 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기술의 융합화 추세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B5343-5C8D-AAF1-7D22-5A1DBA10C70E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개발배경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B85209-B9DB-D39D-F668-37DD77CA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16901"/>
            <a:ext cx="6844146" cy="4634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FA28E2-D9DC-AB84-3E5C-50218389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1" y="2978945"/>
            <a:ext cx="5150009" cy="3606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9CE6CD-E2F8-4CB4-9658-DB906915CD3A}"/>
              </a:ext>
            </a:extLst>
          </p:cNvPr>
          <p:cNvSpPr txBox="1"/>
          <p:nvPr/>
        </p:nvSpPr>
        <p:spPr>
          <a:xfrm>
            <a:off x="544945" y="1282706"/>
            <a:ext cx="11268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롬바탕" panose="02030604000101010101" pitchFamily="18" charset="-127"/>
                <a:cs typeface="Arial" panose="020B0604020202020204" pitchFamily="34" charset="0"/>
              </a:rPr>
              <a:t>IT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기술은 기계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로봇과 결합하여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차 산업 혁명의 생산 시스템으로 발전하고 있는 추세이다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746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132118-D3C7-CB1C-63EF-24AEDA1467B7}"/>
              </a:ext>
            </a:extLst>
          </p:cNvPr>
          <p:cNvSpPr txBox="1"/>
          <p:nvPr/>
        </p:nvSpPr>
        <p:spPr>
          <a:xfrm>
            <a:off x="471055" y="406400"/>
            <a:ext cx="900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패션산업과 결합된 기계융합</a:t>
            </a:r>
            <a:r>
              <a:rPr lang="en-US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IT </a:t>
            </a:r>
            <a:r>
              <a:rPr lang="ko-KR" altLang="en-US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오픈소스</a:t>
            </a:r>
            <a:endParaRPr lang="ko-KR" altLang="en-US" sz="3600" dirty="0"/>
          </a:p>
        </p:txBody>
      </p:sp>
      <p:pic>
        <p:nvPicPr>
          <p:cNvPr id="12290" name="Picture 2" descr="이탈리아는 왜 패션 산업이 강한가?">
            <a:extLst>
              <a:ext uri="{FF2B5EF4-FFF2-40B4-BE49-F238E27FC236}">
                <a16:creationId xmlns:a16="http://schemas.microsoft.com/office/drawing/2014/main" id="{2D4D845A-C466-C8F6-B1FA-81151187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5" y="2262907"/>
            <a:ext cx="5930914" cy="394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A201B-2820-3E4F-CCAF-96F9654759FA}"/>
              </a:ext>
            </a:extLst>
          </p:cNvPr>
          <p:cNvSpPr txBox="1"/>
          <p:nvPr/>
        </p:nvSpPr>
        <p:spPr>
          <a:xfrm>
            <a:off x="471055" y="1277716"/>
            <a:ext cx="1024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의류산업은 인간의 의</a:t>
            </a:r>
            <a:r>
              <a:rPr lang="en-US" altLang="ko-KR" sz="2000" dirty="0"/>
              <a:t>.</a:t>
            </a:r>
            <a:r>
              <a:rPr lang="ko-KR" altLang="en-US" sz="2000" dirty="0"/>
              <a:t>식</a:t>
            </a:r>
            <a:r>
              <a:rPr lang="en-US" altLang="ko-KR" sz="2000" dirty="0"/>
              <a:t>.</a:t>
            </a:r>
            <a:r>
              <a:rPr lang="ko-KR" altLang="en-US" sz="2000" dirty="0"/>
              <a:t>주 에서 가장 중요한 산업이다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의류 산업은 </a:t>
            </a:r>
            <a:r>
              <a:rPr lang="ko-KR" altLang="en-US" sz="2000" b="1" dirty="0"/>
              <a:t>아직도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차 산업혁명 시대에만 머물러 </a:t>
            </a:r>
            <a:r>
              <a:rPr lang="ko-KR" altLang="en-US" sz="2000" b="1" dirty="0" err="1"/>
              <a:t>있는것</a:t>
            </a:r>
            <a:r>
              <a:rPr lang="ko-KR" altLang="en-US" sz="2000" dirty="0" err="1"/>
              <a:t>이</a:t>
            </a:r>
            <a:r>
              <a:rPr lang="ko-KR" altLang="en-US" sz="2000" dirty="0"/>
              <a:t> 현실이다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4D10C-7769-046B-D90F-E4326E15A3FC}"/>
              </a:ext>
            </a:extLst>
          </p:cNvPr>
          <p:cNvSpPr txBox="1"/>
          <p:nvPr/>
        </p:nvSpPr>
        <p:spPr>
          <a:xfrm>
            <a:off x="6705600" y="2133268"/>
            <a:ext cx="4941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IT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기술과 로봇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생상 </a:t>
            </a:r>
            <a:r>
              <a:rPr lang="ko-KR" altLang="ko-KR" sz="20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자동화등을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통하여 </a:t>
            </a:r>
            <a:r>
              <a:rPr lang="ko-KR" altLang="ko-KR" sz="20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소품종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대량생산 체제를 벗어나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고객 </a:t>
            </a:r>
            <a:r>
              <a:rPr lang="en-US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1:1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맞춤이 가능한 </a:t>
            </a:r>
            <a:r>
              <a:rPr lang="ko-KR" altLang="ko-KR" sz="2000" u="sng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소품종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대량생산 </a:t>
            </a:r>
            <a:r>
              <a:rPr lang="ko-KR" altLang="ko-KR" sz="2000" u="sng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체체의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산업 기반의 프로젝트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가 필요하다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A833C-7B84-3614-D4E9-0649985DAFC5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개발목표</a:t>
            </a:r>
          </a:p>
        </p:txBody>
      </p:sp>
    </p:spTree>
    <p:extLst>
      <p:ext uri="{BB962C8B-B14F-4D97-AF65-F5344CB8AC3E}">
        <p14:creationId xmlns:p14="http://schemas.microsoft.com/office/powerpoint/2010/main" val="128280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7B7C7-58F3-5EEA-8837-9699975A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3" y="2076893"/>
            <a:ext cx="3286125" cy="315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E684B-A611-E9E6-9EFF-7419A4EC15C3}"/>
              </a:ext>
            </a:extLst>
          </p:cNvPr>
          <p:cNvSpPr txBox="1"/>
          <p:nvPr/>
        </p:nvSpPr>
        <p:spPr>
          <a:xfrm>
            <a:off x="443345" y="492979"/>
            <a:ext cx="6890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오픈소스를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통한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활용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분야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3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개척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D6F5-AF95-DE89-8E48-4B30D1ACBA97}"/>
              </a:ext>
            </a:extLst>
          </p:cNvPr>
          <p:cNvSpPr txBox="1"/>
          <p:nvPr/>
        </p:nvSpPr>
        <p:spPr>
          <a:xfrm>
            <a:off x="10601837" y="221733"/>
            <a:ext cx="135925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AB59F-4ECE-40A7-52EA-504DDC4125F9}"/>
              </a:ext>
            </a:extLst>
          </p:cNvPr>
          <p:cNvSpPr txBox="1"/>
          <p:nvPr/>
        </p:nvSpPr>
        <p:spPr>
          <a:xfrm>
            <a:off x="443345" y="1343999"/>
            <a:ext cx="11146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기계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융합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오픈소스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프로젝트의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적용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사례로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패션의류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업계를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타겟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으로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적용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63643-EF0A-C552-D971-8235EEFCD055}"/>
              </a:ext>
            </a:extLst>
          </p:cNvPr>
          <p:cNvSpPr txBox="1"/>
          <p:nvPr/>
        </p:nvSpPr>
        <p:spPr>
          <a:xfrm>
            <a:off x="4838700" y="2176870"/>
            <a:ext cx="6096000" cy="2937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</a:pP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기계융합 및 </a:t>
            </a:r>
            <a:r>
              <a:rPr lang="en-US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3D</a:t>
            </a:r>
            <a:r>
              <a:rPr lang="ko-KR" altLang="ko-KR" sz="2000" u="sng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프린트</a:t>
            </a:r>
            <a:r>
              <a:rPr lang="en-US" altLang="ko-KR" sz="2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롬바탕" panose="02030604000101010101" pitchFamily="18" charset="-127"/>
                <a:cs typeface="Arial" panose="020B0604020202020204" pitchFamily="34" charset="0"/>
              </a:rPr>
              <a:t>: </a:t>
            </a:r>
          </a:p>
          <a:p>
            <a:pPr algn="just" latinLnBrk="1">
              <a:lnSpc>
                <a:spcPct val="160000"/>
              </a:lnSpc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수집된 인체의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표준치수를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 반영한 실물의 인체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BODY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를 모터와 기기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(3D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프린트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장치로 실시간 모델을 처리합니다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의류 디자이너는 실물 모델을 통하여 의상을 제작하고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입혀 봄으로써 시대에 따른 맞춤형 의상을 제작할 수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2000" kern="1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0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1133</Words>
  <Application>Microsoft Office PowerPoint</Application>
  <PresentationFormat>와이드스크린</PresentationFormat>
  <Paragraphs>136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HY헤드라인M</vt:lpstr>
      <vt:lpstr>굴림</vt:lpstr>
      <vt:lpstr>맑은 고딕</vt:lpstr>
      <vt:lpstr>함초롬바탕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HP</cp:lastModifiedBy>
  <cp:revision>40</cp:revision>
  <dcterms:created xsi:type="dcterms:W3CDTF">2022-09-12T06:05:13Z</dcterms:created>
  <dcterms:modified xsi:type="dcterms:W3CDTF">2022-09-14T07:32:27Z</dcterms:modified>
</cp:coreProperties>
</file>